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1.xml" ContentType="application/vnd.openxmlformats-officedocument.presentationml.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25"/>
  </p:notesMasterIdLst>
  <p:sldIdLst>
    <p:sldId id="507" r:id="rId2"/>
    <p:sldId id="578" r:id="rId3"/>
    <p:sldId id="595" r:id="rId4"/>
    <p:sldId id="580" r:id="rId5"/>
    <p:sldId id="579" r:id="rId6"/>
    <p:sldId id="590" r:id="rId7"/>
    <p:sldId id="592" r:id="rId8"/>
    <p:sldId id="574" r:id="rId9"/>
    <p:sldId id="561" r:id="rId10"/>
    <p:sldId id="546" r:id="rId11"/>
    <p:sldId id="576" r:id="rId12"/>
    <p:sldId id="593" r:id="rId13"/>
    <p:sldId id="581" r:id="rId14"/>
    <p:sldId id="549" r:id="rId15"/>
    <p:sldId id="589" r:id="rId16"/>
    <p:sldId id="588" r:id="rId17"/>
    <p:sldId id="570" r:id="rId18"/>
    <p:sldId id="553" r:id="rId19"/>
    <p:sldId id="566" r:id="rId20"/>
    <p:sldId id="567" r:id="rId21"/>
    <p:sldId id="568" r:id="rId22"/>
    <p:sldId id="575" r:id="rId23"/>
    <p:sldId id="56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SFUser" initials="M" lastIdx="2" clrIdx="0"/>
  <p:cmAuthor id="1" name="Mit Philips" initials="MP"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EF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891" autoAdjust="0"/>
    <p:restoredTop sz="91134" autoAdjust="0"/>
  </p:normalViewPr>
  <p:slideViewPr>
    <p:cSldViewPr snapToGrid="0" snapToObjects="1">
      <p:cViewPr>
        <p:scale>
          <a:sx n="91" d="100"/>
          <a:sy n="91" d="100"/>
        </p:scale>
        <p:origin x="304" y="55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commentAuthors" Target="commentAuthors.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7-16T10:48:37.508" idx="6">
    <p:pos x="4480" y="2240"/>
    <p:text>now includes key pillars of HIV response: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C002AB-974B-7640-A5D0-C9F65122BB62}" type="datetimeFigureOut">
              <a:rPr lang="en-US" smtClean="0"/>
              <a:t>7/26/18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4082F0-FD33-AD40-BD5B-82A6AB66C3DD}" type="slidenum">
              <a:rPr lang="en-US" smtClean="0"/>
              <a:t>‹#›</a:t>
            </a:fld>
            <a:endParaRPr lang="en-US"/>
          </a:p>
        </p:txBody>
      </p:sp>
    </p:spTree>
    <p:extLst>
      <p:ext uri="{BB962C8B-B14F-4D97-AF65-F5344CB8AC3E}">
        <p14:creationId xmlns:p14="http://schemas.microsoft.com/office/powerpoint/2010/main" val="937486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 Id="rId3" Type="http://schemas.openxmlformats.org/officeDocument/2006/relationships/hyperlink" Target="https://www.theglobalfund.org/en/archive/equitable-access-initiative/"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 Id="rId3" Type="http://schemas.openxmlformats.org/officeDocument/2006/relationships/hyperlink" Target="https://www.theglobalfund.org/en/archive/equitable-access-initiative/"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8" name="Shape 51"/>
          <p:cNvSpPr>
            <a:spLocks noGrp="1" noRot="1" noChangeAspect="1" noTextEdit="1"/>
          </p:cNvSpPr>
          <p:nvPr>
            <p:ph type="sldImg" idx="2"/>
          </p:nvPr>
        </p:nvSpPr>
        <p:spPr bwMode="auto">
          <a:xfrm>
            <a:off x="1371600" y="1143000"/>
            <a:ext cx="4114800" cy="30861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9" name="Shape 5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2139661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latin typeface="+mn-lt"/>
                <a:ea typeface="+mn-ea"/>
                <a:cs typeface="+mn-cs"/>
              </a:rPr>
              <a:t>Now, go </a:t>
            </a:r>
            <a:r>
              <a:rPr lang="en-GB" sz="1200" kern="1200" dirty="0" err="1" smtClean="0">
                <a:solidFill>
                  <a:schemeClr val="tx1"/>
                </a:solidFill>
                <a:latin typeface="+mn-lt"/>
                <a:ea typeface="+mn-ea"/>
                <a:cs typeface="+mn-cs"/>
              </a:rPr>
              <a:t>fowrad</a:t>
            </a:r>
            <a:r>
              <a:rPr lang="en-GB" sz="1200" kern="1200" dirty="0" smtClean="0">
                <a:solidFill>
                  <a:schemeClr val="tx1"/>
                </a:solidFill>
                <a:latin typeface="+mn-lt"/>
                <a:ea typeface="+mn-ea"/>
                <a:cs typeface="+mn-cs"/>
              </a:rPr>
              <a:t>, countries trans and not are </a:t>
            </a:r>
            <a:r>
              <a:rPr lang="en-GB" sz="1200" kern="1200" dirty="0" err="1" smtClean="0">
                <a:solidFill>
                  <a:schemeClr val="tx1"/>
                </a:solidFill>
                <a:latin typeface="+mn-lt"/>
                <a:ea typeface="+mn-ea"/>
                <a:cs typeface="+mn-cs"/>
              </a:rPr>
              <a:t>switcing</a:t>
            </a:r>
            <a:r>
              <a:rPr lang="en-GB" sz="1200" kern="1200" dirty="0" smtClean="0">
                <a:solidFill>
                  <a:schemeClr val="tx1"/>
                </a:solidFill>
                <a:latin typeface="+mn-lt"/>
                <a:ea typeface="+mn-ea"/>
                <a:cs typeface="+mn-cs"/>
              </a:rPr>
              <a:t> to NATL PROCUREMENT. </a:t>
            </a:r>
          </a:p>
          <a:p>
            <a:r>
              <a:rPr lang="en-GB" sz="1200" kern="1200" dirty="0" smtClean="0">
                <a:solidFill>
                  <a:schemeClr val="tx1"/>
                </a:solidFill>
                <a:latin typeface="+mn-lt"/>
                <a:ea typeface="+mn-ea"/>
                <a:cs typeface="+mn-cs"/>
              </a:rPr>
              <a:t>Our fear</a:t>
            </a:r>
          </a:p>
          <a:p>
            <a:r>
              <a:rPr lang="en-GB" sz="1200" kern="1200" dirty="0" smtClean="0">
                <a:solidFill>
                  <a:schemeClr val="tx1"/>
                </a:solidFill>
                <a:latin typeface="+mn-lt"/>
                <a:ea typeface="+mn-ea"/>
                <a:cs typeface="+mn-cs"/>
              </a:rPr>
              <a:t>OUR FEAR - at the moment when best tools.- rapid molecular multi-disease platforms, </a:t>
            </a:r>
          </a:p>
          <a:p>
            <a:r>
              <a:rPr lang="en-GB" sz="1200" kern="1200" dirty="0" smtClean="0">
                <a:solidFill>
                  <a:schemeClr val="tx1"/>
                </a:solidFill>
                <a:latin typeface="+mn-lt"/>
                <a:ea typeface="+mn-ea"/>
                <a:cs typeface="+mn-cs"/>
              </a:rPr>
              <a:t>science being stopped at the border, </a:t>
            </a:r>
            <a:r>
              <a:rPr lang="en-GB" sz="1200" kern="1200" dirty="0" err="1" smtClean="0">
                <a:solidFill>
                  <a:schemeClr val="tx1"/>
                </a:solidFill>
                <a:latin typeface="+mn-lt"/>
                <a:ea typeface="+mn-ea"/>
                <a:cs typeface="+mn-cs"/>
              </a:rPr>
              <a:t>ju</a:t>
            </a:r>
            <a:endParaRPr lang="en-GB" dirty="0" smtClean="0"/>
          </a:p>
          <a:p>
            <a:endParaRPr lang="en-GB" dirty="0"/>
          </a:p>
        </p:txBody>
      </p:sp>
      <p:sp>
        <p:nvSpPr>
          <p:cNvPr id="4" name="Slide Number Placeholder 3"/>
          <p:cNvSpPr>
            <a:spLocks noGrp="1"/>
          </p:cNvSpPr>
          <p:nvPr>
            <p:ph type="sldNum" sz="quarter" idx="10"/>
          </p:nvPr>
        </p:nvSpPr>
        <p:spPr/>
        <p:txBody>
          <a:bodyPr/>
          <a:lstStyle/>
          <a:p>
            <a:fld id="{BF4082F0-FD33-AD40-BD5B-82A6AB66C3DD}" type="slidenum">
              <a:rPr lang="en-US" smtClean="0"/>
              <a:t>13</a:t>
            </a:fld>
            <a:endParaRPr lang="en-US"/>
          </a:p>
        </p:txBody>
      </p:sp>
    </p:spTree>
    <p:extLst>
      <p:ext uri="{BB962C8B-B14F-4D97-AF65-F5344CB8AC3E}">
        <p14:creationId xmlns:p14="http://schemas.microsoft.com/office/powerpoint/2010/main" val="1001368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4082F0-FD33-AD40-BD5B-82A6AB66C3DD}" type="slidenum">
              <a:rPr lang="en-US" smtClean="0"/>
              <a:t>14</a:t>
            </a:fld>
            <a:endParaRPr lang="en-US"/>
          </a:p>
        </p:txBody>
      </p:sp>
    </p:spTree>
    <p:extLst>
      <p:ext uri="{BB962C8B-B14F-4D97-AF65-F5344CB8AC3E}">
        <p14:creationId xmlns:p14="http://schemas.microsoft.com/office/powerpoint/2010/main" val="1903727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latin typeface="+mn-lt"/>
                <a:ea typeface="+mn-ea"/>
                <a:cs typeface="+mn-cs"/>
              </a:rPr>
              <a:t>Now, go </a:t>
            </a:r>
            <a:r>
              <a:rPr lang="en-GB" sz="1200" kern="1200" dirty="0" err="1" smtClean="0">
                <a:solidFill>
                  <a:schemeClr val="tx1"/>
                </a:solidFill>
                <a:latin typeface="+mn-lt"/>
                <a:ea typeface="+mn-ea"/>
                <a:cs typeface="+mn-cs"/>
              </a:rPr>
              <a:t>fowrad</a:t>
            </a:r>
            <a:r>
              <a:rPr lang="en-GB" sz="1200" kern="1200" dirty="0" smtClean="0">
                <a:solidFill>
                  <a:schemeClr val="tx1"/>
                </a:solidFill>
                <a:latin typeface="+mn-lt"/>
                <a:ea typeface="+mn-ea"/>
                <a:cs typeface="+mn-cs"/>
              </a:rPr>
              <a:t>, countries trans and not are </a:t>
            </a:r>
            <a:r>
              <a:rPr lang="en-GB" sz="1200" kern="1200" dirty="0" err="1" smtClean="0">
                <a:solidFill>
                  <a:schemeClr val="tx1"/>
                </a:solidFill>
                <a:latin typeface="+mn-lt"/>
                <a:ea typeface="+mn-ea"/>
                <a:cs typeface="+mn-cs"/>
              </a:rPr>
              <a:t>switcing</a:t>
            </a:r>
            <a:r>
              <a:rPr lang="en-GB" sz="1200" kern="1200" dirty="0" smtClean="0">
                <a:solidFill>
                  <a:schemeClr val="tx1"/>
                </a:solidFill>
                <a:latin typeface="+mn-lt"/>
                <a:ea typeface="+mn-ea"/>
                <a:cs typeface="+mn-cs"/>
              </a:rPr>
              <a:t> to NATL PROCUREMENT. </a:t>
            </a:r>
          </a:p>
          <a:p>
            <a:r>
              <a:rPr lang="en-GB" sz="1200" kern="1200" dirty="0" smtClean="0">
                <a:solidFill>
                  <a:schemeClr val="tx1"/>
                </a:solidFill>
                <a:latin typeface="+mn-lt"/>
                <a:ea typeface="+mn-ea"/>
                <a:cs typeface="+mn-cs"/>
              </a:rPr>
              <a:t>Our fear</a:t>
            </a:r>
          </a:p>
          <a:p>
            <a:r>
              <a:rPr lang="en-GB" sz="1200" kern="1200" dirty="0" smtClean="0">
                <a:solidFill>
                  <a:schemeClr val="tx1"/>
                </a:solidFill>
                <a:latin typeface="+mn-lt"/>
                <a:ea typeface="+mn-ea"/>
                <a:cs typeface="+mn-cs"/>
              </a:rPr>
              <a:t>OUR FEAR - at the moment when best tools.- rapid molecular multi-disease platforms, </a:t>
            </a:r>
          </a:p>
          <a:p>
            <a:r>
              <a:rPr lang="en-GB" sz="1200" kern="1200" dirty="0" smtClean="0">
                <a:solidFill>
                  <a:schemeClr val="tx1"/>
                </a:solidFill>
                <a:latin typeface="+mn-lt"/>
                <a:ea typeface="+mn-ea"/>
                <a:cs typeface="+mn-cs"/>
              </a:rPr>
              <a:t>science being stopped at the border, </a:t>
            </a:r>
            <a:r>
              <a:rPr lang="en-GB" sz="1200" kern="1200" dirty="0" err="1" smtClean="0">
                <a:solidFill>
                  <a:schemeClr val="tx1"/>
                </a:solidFill>
                <a:latin typeface="+mn-lt"/>
                <a:ea typeface="+mn-ea"/>
                <a:cs typeface="+mn-cs"/>
              </a:rPr>
              <a:t>ju</a:t>
            </a:r>
            <a:endParaRPr lang="en-GB" dirty="0" smtClean="0"/>
          </a:p>
          <a:p>
            <a:endParaRPr lang="en-GB" dirty="0"/>
          </a:p>
        </p:txBody>
      </p:sp>
      <p:sp>
        <p:nvSpPr>
          <p:cNvPr id="4" name="Slide Number Placeholder 3"/>
          <p:cNvSpPr>
            <a:spLocks noGrp="1"/>
          </p:cNvSpPr>
          <p:nvPr>
            <p:ph type="sldNum" sz="quarter" idx="10"/>
          </p:nvPr>
        </p:nvSpPr>
        <p:spPr/>
        <p:txBody>
          <a:bodyPr/>
          <a:lstStyle/>
          <a:p>
            <a:fld id="{BF4082F0-FD33-AD40-BD5B-82A6AB66C3DD}" type="slidenum">
              <a:rPr lang="en-US" smtClean="0"/>
              <a:t>15</a:t>
            </a:fld>
            <a:endParaRPr lang="en-US"/>
          </a:p>
        </p:txBody>
      </p:sp>
    </p:spTree>
    <p:extLst>
      <p:ext uri="{BB962C8B-B14F-4D97-AF65-F5344CB8AC3E}">
        <p14:creationId xmlns:p14="http://schemas.microsoft.com/office/powerpoint/2010/main" val="1615409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latin typeface="+mn-lt"/>
                <a:ea typeface="+mn-ea"/>
                <a:cs typeface="+mn-cs"/>
              </a:rPr>
              <a:t>Now, go </a:t>
            </a:r>
            <a:r>
              <a:rPr lang="en-GB" sz="1200" kern="1200" dirty="0" err="1" smtClean="0">
                <a:solidFill>
                  <a:schemeClr val="tx1"/>
                </a:solidFill>
                <a:latin typeface="+mn-lt"/>
                <a:ea typeface="+mn-ea"/>
                <a:cs typeface="+mn-cs"/>
              </a:rPr>
              <a:t>fowrad</a:t>
            </a:r>
            <a:r>
              <a:rPr lang="en-GB" sz="1200" kern="1200" dirty="0" smtClean="0">
                <a:solidFill>
                  <a:schemeClr val="tx1"/>
                </a:solidFill>
                <a:latin typeface="+mn-lt"/>
                <a:ea typeface="+mn-ea"/>
                <a:cs typeface="+mn-cs"/>
              </a:rPr>
              <a:t>, countries trans and not are </a:t>
            </a:r>
            <a:r>
              <a:rPr lang="en-GB" sz="1200" kern="1200" dirty="0" err="1" smtClean="0">
                <a:solidFill>
                  <a:schemeClr val="tx1"/>
                </a:solidFill>
                <a:latin typeface="+mn-lt"/>
                <a:ea typeface="+mn-ea"/>
                <a:cs typeface="+mn-cs"/>
              </a:rPr>
              <a:t>switcing</a:t>
            </a:r>
            <a:r>
              <a:rPr lang="en-GB" sz="1200" kern="1200" dirty="0" smtClean="0">
                <a:solidFill>
                  <a:schemeClr val="tx1"/>
                </a:solidFill>
                <a:latin typeface="+mn-lt"/>
                <a:ea typeface="+mn-ea"/>
                <a:cs typeface="+mn-cs"/>
              </a:rPr>
              <a:t> to NATL PROCUREMENT. </a:t>
            </a:r>
          </a:p>
          <a:p>
            <a:r>
              <a:rPr lang="en-GB" sz="1200" kern="1200" dirty="0" smtClean="0">
                <a:solidFill>
                  <a:schemeClr val="tx1"/>
                </a:solidFill>
                <a:latin typeface="+mn-lt"/>
                <a:ea typeface="+mn-ea"/>
                <a:cs typeface="+mn-cs"/>
              </a:rPr>
              <a:t>Our fear</a:t>
            </a:r>
          </a:p>
          <a:p>
            <a:r>
              <a:rPr lang="en-GB" sz="1200" kern="1200" dirty="0" smtClean="0">
                <a:solidFill>
                  <a:schemeClr val="tx1"/>
                </a:solidFill>
                <a:latin typeface="+mn-lt"/>
                <a:ea typeface="+mn-ea"/>
                <a:cs typeface="+mn-cs"/>
              </a:rPr>
              <a:t>OUR FEAR - at the moment when best tools.- rapid molecular multi-disease platforms, </a:t>
            </a:r>
          </a:p>
          <a:p>
            <a:r>
              <a:rPr lang="en-GB" sz="1200" kern="1200" dirty="0" smtClean="0">
                <a:solidFill>
                  <a:schemeClr val="tx1"/>
                </a:solidFill>
                <a:latin typeface="+mn-lt"/>
                <a:ea typeface="+mn-ea"/>
                <a:cs typeface="+mn-cs"/>
              </a:rPr>
              <a:t>science being stopped at the border, </a:t>
            </a:r>
            <a:r>
              <a:rPr lang="en-GB" sz="1200" kern="1200" dirty="0" err="1" smtClean="0">
                <a:solidFill>
                  <a:schemeClr val="tx1"/>
                </a:solidFill>
                <a:latin typeface="+mn-lt"/>
                <a:ea typeface="+mn-ea"/>
                <a:cs typeface="+mn-cs"/>
              </a:rPr>
              <a:t>ju</a:t>
            </a:r>
            <a:endParaRPr lang="en-GB" dirty="0" smtClean="0"/>
          </a:p>
          <a:p>
            <a:endParaRPr lang="en-GB" dirty="0"/>
          </a:p>
        </p:txBody>
      </p:sp>
      <p:sp>
        <p:nvSpPr>
          <p:cNvPr id="4" name="Slide Number Placeholder 3"/>
          <p:cNvSpPr>
            <a:spLocks noGrp="1"/>
          </p:cNvSpPr>
          <p:nvPr>
            <p:ph type="sldNum" sz="quarter" idx="10"/>
          </p:nvPr>
        </p:nvSpPr>
        <p:spPr/>
        <p:txBody>
          <a:bodyPr/>
          <a:lstStyle/>
          <a:p>
            <a:fld id="{BF4082F0-FD33-AD40-BD5B-82A6AB66C3DD}" type="slidenum">
              <a:rPr lang="en-US" smtClean="0"/>
              <a:t>16</a:t>
            </a:fld>
            <a:endParaRPr lang="en-US"/>
          </a:p>
        </p:txBody>
      </p:sp>
    </p:spTree>
    <p:extLst>
      <p:ext uri="{BB962C8B-B14F-4D97-AF65-F5344CB8AC3E}">
        <p14:creationId xmlns:p14="http://schemas.microsoft.com/office/powerpoint/2010/main" val="17432478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we’re still in the moment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Stop normalizing GFATM/donors leaving without looking</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Will new tools/science be stopped at the border?</a:t>
            </a:r>
          </a:p>
          <a:p>
            <a:pPr marL="0" marR="0" indent="0" algn="l" defTabSz="914400" rtl="0" eaLnBrk="1" fontAlgn="auto" latinLnBrk="0" hangingPunct="1">
              <a:lnSpc>
                <a:spcPct val="100000"/>
              </a:lnSpc>
              <a:spcBef>
                <a:spcPts val="0"/>
              </a:spcBef>
              <a:spcAft>
                <a:spcPts val="0"/>
              </a:spcAft>
              <a:buClrTx/>
              <a:buSzTx/>
              <a:buFontTx/>
              <a:buNone/>
              <a:tabLst/>
              <a:defRPr/>
            </a:pPr>
            <a:r>
              <a:rPr lang="en-GB" i="1" dirty="0" smtClean="0"/>
              <a:t>innovation, integration, consolidations</a:t>
            </a:r>
          </a:p>
          <a:p>
            <a:endParaRPr lang="en-GB" dirty="0"/>
          </a:p>
        </p:txBody>
      </p:sp>
      <p:sp>
        <p:nvSpPr>
          <p:cNvPr id="4" name="Slide Number Placeholder 3"/>
          <p:cNvSpPr>
            <a:spLocks noGrp="1"/>
          </p:cNvSpPr>
          <p:nvPr>
            <p:ph type="sldNum" sz="quarter" idx="10"/>
          </p:nvPr>
        </p:nvSpPr>
        <p:spPr/>
        <p:txBody>
          <a:bodyPr/>
          <a:lstStyle/>
          <a:p>
            <a:fld id="{BF4082F0-FD33-AD40-BD5B-82A6AB66C3DD}" type="slidenum">
              <a:rPr lang="en-US" smtClean="0"/>
              <a:t>17</a:t>
            </a:fld>
            <a:endParaRPr lang="en-US"/>
          </a:p>
        </p:txBody>
      </p:sp>
    </p:spTree>
    <p:extLst>
      <p:ext uri="{BB962C8B-B14F-4D97-AF65-F5344CB8AC3E}">
        <p14:creationId xmlns:p14="http://schemas.microsoft.com/office/powerpoint/2010/main" val="7962423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a:t>
            </a:r>
            <a:r>
              <a:rPr lang="en-GB" baseline="0" dirty="0" smtClean="0"/>
              <a:t> are a lot of details here, I suggest to present it in bullet points:  what are the main gaps, the reliance on donors and absolute lack of fiscal space to increase domestic financing in near to medium term. </a:t>
            </a:r>
          </a:p>
          <a:p>
            <a:endParaRPr lang="fr-BE" baseline="0" dirty="0" smtClean="0"/>
          </a:p>
          <a:p>
            <a:r>
              <a:rPr lang="fr-BE" baseline="0" dirty="0" smtClean="0"/>
              <a:t>[mit]</a:t>
            </a:r>
          </a:p>
          <a:p>
            <a:r>
              <a:rPr lang="fr-BE" baseline="0" dirty="0" smtClean="0"/>
              <a:t>Restructure </a:t>
            </a:r>
            <a:r>
              <a:rPr lang="fr-BE" baseline="0" dirty="0" err="1" smtClean="0"/>
              <a:t>according</a:t>
            </a:r>
            <a:r>
              <a:rPr lang="fr-BE" baseline="0" dirty="0" smtClean="0"/>
              <a:t> to narrative:</a:t>
            </a:r>
          </a:p>
          <a:p>
            <a:pPr marL="171450" indent="-171450">
              <a:buFont typeface="Arial" charset="0"/>
              <a:buChar char="•"/>
            </a:pPr>
            <a:r>
              <a:rPr lang="fr-BE" baseline="0" dirty="0" err="1" smtClean="0"/>
              <a:t>Moz</a:t>
            </a:r>
            <a:r>
              <a:rPr lang="fr-BE" baseline="0" dirty="0" smtClean="0"/>
              <a:t> </a:t>
            </a:r>
            <a:r>
              <a:rPr lang="fr-BE" baseline="0" dirty="0" err="1" smtClean="0"/>
              <a:t>Pepfar</a:t>
            </a:r>
            <a:r>
              <a:rPr lang="fr-BE" baseline="0" dirty="0" smtClean="0"/>
              <a:t> and GF for HIV </a:t>
            </a:r>
            <a:r>
              <a:rPr lang="fr-BE" baseline="0" dirty="0" err="1" smtClean="0"/>
              <a:t>response</a:t>
            </a:r>
            <a:endParaRPr lang="fr-BE" baseline="0" dirty="0" smtClean="0"/>
          </a:p>
          <a:p>
            <a:pPr marL="171450" indent="-171450">
              <a:buFont typeface="Arial" charset="0"/>
              <a:buChar char="•"/>
            </a:pPr>
            <a:r>
              <a:rPr lang="fr-BE" baseline="0" dirty="0" smtClean="0"/>
              <a:t>But ARV gap 104 </a:t>
            </a:r>
            <a:r>
              <a:rPr lang="fr-BE" baseline="0" dirty="0" err="1" smtClean="0"/>
              <a:t>mio</a:t>
            </a:r>
            <a:r>
              <a:rPr lang="fr-BE" baseline="0" dirty="0" smtClean="0"/>
              <a:t>  </a:t>
            </a:r>
          </a:p>
          <a:p>
            <a:pPr marL="171450" indent="-171450">
              <a:buFont typeface="Arial" charset="0"/>
              <a:buChar char="•"/>
            </a:pPr>
            <a:r>
              <a:rPr lang="fr-BE" baseline="0" dirty="0" smtClean="0"/>
              <a:t>PEPFAR &amp; GF </a:t>
            </a:r>
            <a:r>
              <a:rPr lang="fr-BE" baseline="0" dirty="0" err="1" smtClean="0"/>
              <a:t>might</a:t>
            </a:r>
            <a:r>
              <a:rPr lang="fr-BE" baseline="0" dirty="0" smtClean="0"/>
              <a:t> </a:t>
            </a:r>
            <a:r>
              <a:rPr lang="fr-BE" baseline="0" dirty="0" err="1" smtClean="0"/>
              <a:t>cover</a:t>
            </a:r>
            <a:r>
              <a:rPr lang="fr-BE" baseline="0" dirty="0" smtClean="0"/>
              <a:t> (</a:t>
            </a:r>
            <a:r>
              <a:rPr lang="fr-BE" baseline="0" dirty="0" err="1" smtClean="0"/>
              <a:t>what</a:t>
            </a:r>
            <a:r>
              <a:rPr lang="fr-BE" baseline="0" dirty="0" smtClean="0"/>
              <a:t> trigger) but MOH </a:t>
            </a:r>
            <a:r>
              <a:rPr lang="fr-BE" baseline="0" dirty="0" err="1" smtClean="0"/>
              <a:t>will</a:t>
            </a:r>
            <a:r>
              <a:rPr lang="fr-BE" baseline="0" dirty="0" smtClean="0"/>
              <a:t> not </a:t>
            </a:r>
          </a:p>
          <a:p>
            <a:pPr marL="171450" indent="-171450">
              <a:buFont typeface="Arial" charset="0"/>
              <a:buChar char="•"/>
            </a:pPr>
            <a:r>
              <a:rPr lang="fr-BE" baseline="0" dirty="0" err="1" smtClean="0"/>
              <a:t>Problems</a:t>
            </a:r>
            <a:r>
              <a:rPr lang="fr-BE" baseline="0" dirty="0" smtClean="0"/>
              <a:t> in performance – </a:t>
            </a:r>
            <a:r>
              <a:rPr lang="fr-BE" baseline="0" dirty="0" err="1" smtClean="0"/>
              <a:t>risk</a:t>
            </a:r>
            <a:r>
              <a:rPr lang="fr-BE" baseline="0" dirty="0" smtClean="0"/>
              <a:t> of </a:t>
            </a:r>
            <a:r>
              <a:rPr lang="fr-BE" baseline="0" dirty="0" err="1" smtClean="0"/>
              <a:t>reduced</a:t>
            </a:r>
            <a:r>
              <a:rPr lang="fr-BE" baseline="0" dirty="0" smtClean="0"/>
              <a:t> </a:t>
            </a:r>
            <a:r>
              <a:rPr lang="fr-BE" baseline="0" dirty="0" err="1" smtClean="0"/>
              <a:t>funding</a:t>
            </a:r>
            <a:r>
              <a:rPr lang="fr-BE" baseline="0" dirty="0" smtClean="0"/>
              <a:t> by PEPFAR (for certain </a:t>
            </a:r>
            <a:r>
              <a:rPr lang="fr-BE" baseline="0" err="1" smtClean="0"/>
              <a:t>implementers</a:t>
            </a:r>
            <a:r>
              <a:rPr lang="fr-BE" baseline="0" smtClean="0"/>
              <a:t>)</a:t>
            </a:r>
            <a:endParaRPr lang="fr-BE" baseline="0" dirty="0" smtClean="0"/>
          </a:p>
          <a:p>
            <a:pPr marL="171450" indent="-171450">
              <a:buFont typeface="Arial" charset="0"/>
              <a:buChar char="•"/>
            </a:pPr>
            <a:r>
              <a:rPr lang="fr-BE" baseline="0" dirty="0" smtClean="0"/>
              <a:t>General </a:t>
            </a:r>
            <a:r>
              <a:rPr lang="fr-BE" baseline="0" dirty="0" err="1" smtClean="0"/>
              <a:t>problems</a:t>
            </a:r>
            <a:r>
              <a:rPr lang="fr-BE" baseline="0" dirty="0" smtClean="0"/>
              <a:t> </a:t>
            </a:r>
            <a:r>
              <a:rPr lang="fr-BE" baseline="0" dirty="0" err="1" smtClean="0"/>
              <a:t>health</a:t>
            </a:r>
            <a:r>
              <a:rPr lang="fr-BE" baseline="0" dirty="0" smtClean="0"/>
              <a:t> </a:t>
            </a:r>
            <a:r>
              <a:rPr lang="fr-BE" baseline="0" dirty="0" err="1" smtClean="0"/>
              <a:t>funding</a:t>
            </a:r>
            <a:r>
              <a:rPr lang="fr-BE" baseline="0" dirty="0" smtClean="0"/>
              <a:t> and no perspective on DMR </a:t>
            </a:r>
            <a:r>
              <a:rPr lang="fr-BE" baseline="0" dirty="0" err="1" smtClean="0"/>
              <a:t>increase</a:t>
            </a:r>
            <a:r>
              <a:rPr lang="fr-BE" baseline="0" dirty="0" smtClean="0"/>
              <a:t> to HIV in </a:t>
            </a:r>
            <a:r>
              <a:rPr lang="fr-BE" baseline="0" dirty="0" err="1" smtClean="0"/>
              <a:t>current</a:t>
            </a:r>
            <a:r>
              <a:rPr lang="fr-BE" baseline="0" dirty="0" smtClean="0"/>
              <a:t> situation – </a:t>
            </a:r>
            <a:r>
              <a:rPr lang="fr-BE" baseline="0" dirty="0" err="1" smtClean="0"/>
              <a:t>health</a:t>
            </a:r>
            <a:r>
              <a:rPr lang="fr-BE" baseline="0" dirty="0" smtClean="0"/>
              <a:t> budget </a:t>
            </a:r>
            <a:r>
              <a:rPr lang="fr-BE" baseline="0" dirty="0" err="1" smtClean="0"/>
              <a:t>cuts</a:t>
            </a:r>
            <a:r>
              <a:rPr lang="fr-BE" baseline="0" dirty="0" smtClean="0"/>
              <a:t> and </a:t>
            </a:r>
            <a:r>
              <a:rPr lang="fr-BE" baseline="0" dirty="0" err="1" smtClean="0"/>
              <a:t>deficit</a:t>
            </a:r>
            <a:r>
              <a:rPr lang="fr-BE" baseline="0" dirty="0" smtClean="0"/>
              <a:t> </a:t>
            </a:r>
            <a:r>
              <a:rPr lang="fr-BE" baseline="0" dirty="0" err="1" smtClean="0"/>
              <a:t>creating</a:t>
            </a:r>
            <a:r>
              <a:rPr lang="fr-BE" baseline="0" dirty="0" smtClean="0"/>
              <a:t> gaps; </a:t>
            </a:r>
            <a:r>
              <a:rPr lang="fr-BE" baseline="0" dirty="0" err="1" smtClean="0"/>
              <a:t>health</a:t>
            </a:r>
            <a:r>
              <a:rPr lang="fr-BE" baseline="0" dirty="0" smtClean="0"/>
              <a:t> </a:t>
            </a:r>
            <a:r>
              <a:rPr lang="fr-BE" baseline="0" dirty="0" err="1" smtClean="0"/>
              <a:t>systems</a:t>
            </a:r>
            <a:r>
              <a:rPr lang="fr-BE" baseline="0" dirty="0" smtClean="0"/>
              <a:t> </a:t>
            </a:r>
            <a:r>
              <a:rPr lang="fr-BE" baseline="0" dirty="0" err="1" smtClean="0"/>
              <a:t>overall</a:t>
            </a:r>
            <a:r>
              <a:rPr lang="fr-BE" baseline="0" dirty="0" smtClean="0"/>
              <a:t> </a:t>
            </a:r>
            <a:r>
              <a:rPr lang="fr-BE" baseline="0" dirty="0" err="1" smtClean="0"/>
              <a:t>weakened</a:t>
            </a:r>
            <a:r>
              <a:rPr lang="fr-BE" baseline="0" dirty="0" smtClean="0"/>
              <a:t> </a:t>
            </a:r>
            <a:r>
              <a:rPr lang="fr-BE" baseline="0" dirty="0" err="1" smtClean="0"/>
              <a:t>with</a:t>
            </a:r>
            <a:r>
              <a:rPr lang="fr-BE" baseline="0" dirty="0" smtClean="0"/>
              <a:t> </a:t>
            </a:r>
            <a:r>
              <a:rPr lang="fr-BE" baseline="0" dirty="0" err="1" smtClean="0"/>
              <a:t>effect</a:t>
            </a:r>
            <a:r>
              <a:rPr lang="fr-BE" baseline="0" dirty="0" smtClean="0"/>
              <a:t> on performance</a:t>
            </a:r>
          </a:p>
          <a:p>
            <a:pPr marL="171450" indent="-171450">
              <a:buFont typeface="Arial" charset="0"/>
              <a:buChar char="•"/>
            </a:pPr>
            <a:r>
              <a:rPr lang="fr-BE" baseline="0" dirty="0" smtClean="0"/>
              <a:t>US: </a:t>
            </a:r>
            <a:r>
              <a:rPr lang="fr-BE" baseline="0" dirty="0" err="1" smtClean="0"/>
              <a:t>community</a:t>
            </a:r>
            <a:r>
              <a:rPr lang="fr-BE" baseline="0" dirty="0" smtClean="0"/>
              <a:t> </a:t>
            </a:r>
            <a:r>
              <a:rPr lang="fr-BE" baseline="0" dirty="0" err="1" smtClean="0"/>
              <a:t>activities</a:t>
            </a:r>
            <a:r>
              <a:rPr lang="fr-BE" baseline="0" dirty="0" smtClean="0"/>
              <a:t> shift to USAID: </a:t>
            </a:r>
            <a:r>
              <a:rPr lang="fr-BE" baseline="0" dirty="0" err="1" smtClean="0"/>
              <a:t>why</a:t>
            </a:r>
            <a:r>
              <a:rPr lang="fr-BE" baseline="0" dirty="0" smtClean="0"/>
              <a:t>?</a:t>
            </a:r>
          </a:p>
          <a:p>
            <a:pPr marL="171450" indent="-171450">
              <a:buFont typeface="Arial" charset="0"/>
              <a:buChar char="•"/>
            </a:pPr>
            <a:r>
              <a:rPr lang="fr-BE" baseline="0" dirty="0" smtClean="0"/>
              <a:t>US </a:t>
            </a:r>
            <a:r>
              <a:rPr lang="fr-BE" baseline="0" dirty="0" err="1" smtClean="0"/>
              <a:t>gagrule</a:t>
            </a:r>
            <a:r>
              <a:rPr lang="fr-BE" baseline="0" dirty="0" smtClean="0"/>
              <a:t> </a:t>
            </a:r>
            <a:r>
              <a:rPr lang="fr-BE" baseline="0" dirty="0" err="1" smtClean="0"/>
              <a:t>also</a:t>
            </a:r>
            <a:r>
              <a:rPr lang="fr-BE" baseline="0" dirty="0" smtClean="0"/>
              <a:t> </a:t>
            </a:r>
            <a:r>
              <a:rPr lang="fr-BE" baseline="0" dirty="0" err="1" smtClean="0"/>
              <a:t>causing</a:t>
            </a:r>
            <a:r>
              <a:rPr lang="fr-BE" baseline="0" dirty="0" smtClean="0"/>
              <a:t> </a:t>
            </a:r>
            <a:r>
              <a:rPr lang="fr-BE" baseline="0" dirty="0" err="1" smtClean="0"/>
              <a:t>problems</a:t>
            </a:r>
            <a:r>
              <a:rPr lang="fr-BE" baseline="0" dirty="0" smtClean="0"/>
              <a:t> in SRH </a:t>
            </a:r>
            <a:r>
              <a:rPr lang="fr-BE" baseline="0" dirty="0" err="1" smtClean="0"/>
              <a:t>eg</a:t>
            </a:r>
            <a:r>
              <a:rPr lang="fr-BE" baseline="0" dirty="0" smtClean="0"/>
              <a:t> </a:t>
            </a:r>
            <a:r>
              <a:rPr lang="fr-BE" baseline="0" dirty="0" err="1" smtClean="0"/>
              <a:t>tete</a:t>
            </a:r>
            <a:endParaRPr lang="en-GB" baseline="0" dirty="0" smtClean="0"/>
          </a:p>
          <a:p>
            <a:endParaRPr lang="fr-BE" baseline="0" dirty="0" smtClean="0"/>
          </a:p>
          <a:p>
            <a:r>
              <a:rPr lang="fr-BE" baseline="0" dirty="0" smtClean="0"/>
              <a:t>[mit] I </a:t>
            </a:r>
            <a:r>
              <a:rPr lang="fr-BE" baseline="0" dirty="0" err="1" smtClean="0"/>
              <a:t>suggest</a:t>
            </a:r>
            <a:r>
              <a:rPr lang="fr-BE" baseline="0" dirty="0" smtClean="0"/>
              <a:t> to </a:t>
            </a:r>
            <a:r>
              <a:rPr lang="fr-BE" baseline="0" dirty="0" err="1" smtClean="0"/>
              <a:t>add</a:t>
            </a:r>
            <a:r>
              <a:rPr lang="fr-BE" baseline="0" dirty="0" smtClean="0"/>
              <a:t> </a:t>
            </a:r>
            <a:r>
              <a:rPr lang="fr-BE" baseline="0" dirty="0" err="1" smtClean="0"/>
              <a:t>some</a:t>
            </a:r>
            <a:r>
              <a:rPr lang="fr-BE" baseline="0" dirty="0" smtClean="0"/>
              <a:t> indication </a:t>
            </a:r>
            <a:r>
              <a:rPr lang="fr-BE" baseline="0" dirty="0" err="1" smtClean="0"/>
              <a:t>why</a:t>
            </a:r>
            <a:r>
              <a:rPr lang="fr-BE" baseline="0" dirty="0" smtClean="0"/>
              <a:t> the </a:t>
            </a:r>
            <a:r>
              <a:rPr lang="fr-BE" baseline="0" dirty="0" err="1" smtClean="0"/>
              <a:t>gvt</a:t>
            </a:r>
            <a:r>
              <a:rPr lang="fr-BE" baseline="0" dirty="0" smtClean="0"/>
              <a:t> </a:t>
            </a:r>
            <a:r>
              <a:rPr lang="fr-BE" baseline="0" dirty="0" err="1" smtClean="0"/>
              <a:t>cannot</a:t>
            </a:r>
            <a:r>
              <a:rPr lang="fr-BE" baseline="0" dirty="0" smtClean="0"/>
              <a:t> </a:t>
            </a:r>
            <a:r>
              <a:rPr lang="fr-BE" baseline="0" dirty="0" err="1" smtClean="0"/>
              <a:t>be</a:t>
            </a:r>
            <a:r>
              <a:rPr lang="fr-BE" baseline="0" dirty="0" smtClean="0"/>
              <a:t> </a:t>
            </a:r>
            <a:r>
              <a:rPr lang="fr-BE" baseline="0" dirty="0" err="1" smtClean="0"/>
              <a:t>expected</a:t>
            </a:r>
            <a:r>
              <a:rPr lang="fr-BE" baseline="0" dirty="0" smtClean="0"/>
              <a:t> to mobilise </a:t>
            </a:r>
            <a:r>
              <a:rPr lang="fr-BE" baseline="0" dirty="0" err="1" smtClean="0"/>
              <a:t>resources</a:t>
            </a:r>
            <a:r>
              <a:rPr lang="fr-BE" baseline="0" dirty="0" smtClean="0"/>
              <a:t> to </a:t>
            </a:r>
            <a:r>
              <a:rPr lang="fr-BE" baseline="0" dirty="0" err="1" smtClean="0"/>
              <a:t>compensate</a:t>
            </a:r>
            <a:r>
              <a:rPr lang="fr-BE" baseline="0" dirty="0" smtClean="0"/>
              <a:t> for gaps:</a:t>
            </a:r>
          </a:p>
          <a:p>
            <a:r>
              <a:rPr lang="fr-BE" baseline="0" dirty="0" smtClean="0"/>
              <a:t>The </a:t>
            </a:r>
            <a:r>
              <a:rPr lang="fr-BE" baseline="0" dirty="0" err="1" smtClean="0"/>
              <a:t>overall</a:t>
            </a:r>
            <a:r>
              <a:rPr lang="fr-BE" baseline="0" dirty="0" smtClean="0"/>
              <a:t> </a:t>
            </a:r>
            <a:r>
              <a:rPr lang="fr-BE" baseline="0" dirty="0" err="1" smtClean="0"/>
              <a:t>health</a:t>
            </a:r>
            <a:r>
              <a:rPr lang="fr-BE" baseline="0" dirty="0" smtClean="0"/>
              <a:t> </a:t>
            </a:r>
            <a:r>
              <a:rPr lang="fr-BE" baseline="0" dirty="0" err="1" smtClean="0"/>
              <a:t>financing</a:t>
            </a:r>
            <a:r>
              <a:rPr lang="fr-BE" baseline="0" dirty="0" smtClean="0"/>
              <a:t> situation of Mozambique </a:t>
            </a:r>
            <a:r>
              <a:rPr lang="fr-BE" baseline="0" dirty="0" err="1" smtClean="0"/>
              <a:t>is</a:t>
            </a:r>
            <a:r>
              <a:rPr lang="fr-BE" baseline="0" dirty="0" smtClean="0"/>
              <a:t> dire. Due to </a:t>
            </a:r>
            <a:r>
              <a:rPr lang="fr-BE" baseline="0" dirty="0" err="1" smtClean="0"/>
              <a:t>reduced</a:t>
            </a:r>
            <a:r>
              <a:rPr lang="fr-BE" baseline="0" dirty="0" smtClean="0"/>
              <a:t> </a:t>
            </a:r>
            <a:r>
              <a:rPr lang="fr-BE" baseline="0" dirty="0" err="1" smtClean="0"/>
              <a:t>economic</a:t>
            </a:r>
            <a:r>
              <a:rPr lang="fr-BE" baseline="0" dirty="0" smtClean="0"/>
              <a:t> </a:t>
            </a:r>
            <a:r>
              <a:rPr lang="fr-BE" baseline="0" dirty="0" err="1" smtClean="0"/>
              <a:t>growth</a:t>
            </a:r>
            <a:r>
              <a:rPr lang="fr-BE" baseline="0" dirty="0" smtClean="0"/>
              <a:t> and due to suspension of all </a:t>
            </a:r>
            <a:r>
              <a:rPr lang="fr-BE" baseline="0" dirty="0" err="1" smtClean="0"/>
              <a:t>aid</a:t>
            </a:r>
            <a:r>
              <a:rPr lang="fr-BE" baseline="0" dirty="0" smtClean="0"/>
              <a:t> on budget </a:t>
            </a:r>
            <a:r>
              <a:rPr lang="fr-BE" baseline="0" dirty="0" err="1" smtClean="0"/>
              <a:t>after</a:t>
            </a:r>
            <a:r>
              <a:rPr lang="fr-BE" baseline="0" dirty="0" smtClean="0"/>
              <a:t> an ‘</a:t>
            </a:r>
            <a:r>
              <a:rPr lang="fr-BE" baseline="0" dirty="0" err="1" smtClean="0"/>
              <a:t>illegal</a:t>
            </a:r>
            <a:r>
              <a:rPr lang="fr-BE" baseline="0" dirty="0" smtClean="0"/>
              <a:t> </a:t>
            </a:r>
            <a:r>
              <a:rPr lang="fr-BE" baseline="0" dirty="0" err="1" smtClean="0"/>
              <a:t>loans</a:t>
            </a:r>
            <a:r>
              <a:rPr lang="fr-BE" baseline="0" dirty="0" smtClean="0"/>
              <a:t>’ </a:t>
            </a:r>
            <a:r>
              <a:rPr lang="fr-BE" baseline="0" dirty="0" err="1" smtClean="0"/>
              <a:t>scandal</a:t>
            </a:r>
            <a:r>
              <a:rPr lang="fr-BE" baseline="0" dirty="0" smtClean="0"/>
              <a:t>, the </a:t>
            </a:r>
            <a:r>
              <a:rPr lang="fr-BE" baseline="0" dirty="0" err="1" smtClean="0"/>
              <a:t>health</a:t>
            </a:r>
            <a:r>
              <a:rPr lang="fr-BE" baseline="0" dirty="0" smtClean="0"/>
              <a:t> budget </a:t>
            </a:r>
            <a:r>
              <a:rPr lang="fr-BE" baseline="0" dirty="0" err="1" smtClean="0"/>
              <a:t>is</a:t>
            </a:r>
            <a:r>
              <a:rPr lang="fr-BE" baseline="0" dirty="0" smtClean="0"/>
              <a:t> hot by an important </a:t>
            </a:r>
            <a:r>
              <a:rPr lang="fr-BE" baseline="0" dirty="0" err="1" smtClean="0"/>
              <a:t>reduction</a:t>
            </a:r>
            <a:r>
              <a:rPr lang="fr-BE" baseline="0" dirty="0" smtClean="0"/>
              <a:t> and </a:t>
            </a:r>
            <a:r>
              <a:rPr lang="fr-BE" baseline="0" dirty="0" err="1" smtClean="0"/>
              <a:t>problems</a:t>
            </a:r>
            <a:r>
              <a:rPr lang="fr-BE" baseline="0" dirty="0" smtClean="0"/>
              <a:t> in cash flow. As a </a:t>
            </a:r>
            <a:r>
              <a:rPr lang="fr-BE" baseline="0" dirty="0" err="1" smtClean="0"/>
              <a:t>consequence</a:t>
            </a:r>
            <a:r>
              <a:rPr lang="fr-BE" baseline="0" dirty="0" smtClean="0"/>
              <a:t>, </a:t>
            </a:r>
            <a:r>
              <a:rPr lang="fr-BE" baseline="0" dirty="0" err="1" smtClean="0"/>
              <a:t>severe</a:t>
            </a:r>
            <a:r>
              <a:rPr lang="fr-BE" baseline="0" dirty="0" smtClean="0"/>
              <a:t> </a:t>
            </a:r>
            <a:r>
              <a:rPr lang="fr-BE" baseline="0" dirty="0" err="1" smtClean="0"/>
              <a:t>cuts</a:t>
            </a:r>
            <a:r>
              <a:rPr lang="fr-BE" baseline="0" dirty="0" smtClean="0"/>
              <a:t> to the budgets of </a:t>
            </a:r>
            <a:r>
              <a:rPr lang="fr-BE" baseline="0" dirty="0" err="1" smtClean="0"/>
              <a:t>health</a:t>
            </a:r>
            <a:r>
              <a:rPr lang="fr-BE" baseline="0" dirty="0" smtClean="0"/>
              <a:t> district and </a:t>
            </a:r>
            <a:r>
              <a:rPr lang="fr-BE" baseline="0" dirty="0" err="1" smtClean="0"/>
              <a:t>health</a:t>
            </a:r>
            <a:r>
              <a:rPr lang="fr-BE" baseline="0" dirty="0" smtClean="0"/>
              <a:t> </a:t>
            </a:r>
            <a:r>
              <a:rPr lang="fr-BE" baseline="0" dirty="0" err="1" smtClean="0"/>
              <a:t>facilities</a:t>
            </a:r>
            <a:r>
              <a:rPr lang="fr-BE" baseline="0" dirty="0" smtClean="0"/>
              <a:t> have </a:t>
            </a:r>
            <a:r>
              <a:rPr lang="fr-BE" baseline="0" dirty="0" err="1" smtClean="0"/>
              <a:t>led</a:t>
            </a:r>
            <a:r>
              <a:rPr lang="fr-BE" baseline="0" dirty="0" smtClean="0"/>
              <a:t> to </a:t>
            </a:r>
            <a:r>
              <a:rPr lang="fr-BE" baseline="0" dirty="0" err="1" smtClean="0"/>
              <a:t>lack</a:t>
            </a:r>
            <a:r>
              <a:rPr lang="fr-BE" baseline="0" dirty="0" smtClean="0"/>
              <a:t> of running </a:t>
            </a:r>
            <a:r>
              <a:rPr lang="fr-BE" baseline="0" dirty="0" err="1" smtClean="0"/>
              <a:t>costs</a:t>
            </a:r>
            <a:r>
              <a:rPr lang="fr-BE" baseline="0" dirty="0" smtClean="0"/>
              <a:t> for patient </a:t>
            </a:r>
            <a:r>
              <a:rPr lang="fr-BE" baseline="0" dirty="0" err="1" smtClean="0"/>
              <a:t>food</a:t>
            </a:r>
            <a:r>
              <a:rPr lang="fr-BE" baseline="0" dirty="0" smtClean="0"/>
              <a:t>, for transport for patient </a:t>
            </a:r>
            <a:r>
              <a:rPr lang="fr-BE" baseline="0" dirty="0" err="1" smtClean="0"/>
              <a:t>referrals</a:t>
            </a:r>
            <a:r>
              <a:rPr lang="fr-BE" baseline="0" dirty="0" smtClean="0"/>
              <a:t> and </a:t>
            </a:r>
            <a:r>
              <a:rPr lang="fr-BE" baseline="0" dirty="0" err="1" smtClean="0"/>
              <a:t>drugs</a:t>
            </a:r>
            <a:r>
              <a:rPr lang="fr-BE" baseline="0" dirty="0" smtClean="0"/>
              <a:t>, for night shifts and </a:t>
            </a:r>
            <a:r>
              <a:rPr lang="fr-BE" baseline="0" dirty="0" err="1" smtClean="0"/>
              <a:t>outreach</a:t>
            </a:r>
            <a:r>
              <a:rPr lang="fr-BE" baseline="0" dirty="0" smtClean="0"/>
              <a:t> </a:t>
            </a:r>
            <a:r>
              <a:rPr lang="fr-BE" baseline="0" dirty="0" err="1" smtClean="0"/>
              <a:t>activities</a:t>
            </a:r>
            <a:r>
              <a:rPr lang="fr-BE" baseline="0" dirty="0" smtClean="0"/>
              <a:t>. For HIV/TB services to </a:t>
            </a:r>
            <a:r>
              <a:rPr lang="fr-BE" baseline="0" dirty="0" err="1" smtClean="0"/>
              <a:t>contine</a:t>
            </a:r>
            <a:r>
              <a:rPr lang="fr-BE" baseline="0" dirty="0" smtClean="0"/>
              <a:t> more – not </a:t>
            </a:r>
            <a:r>
              <a:rPr lang="fr-BE" baseline="0" dirty="0" err="1" smtClean="0"/>
              <a:t>less</a:t>
            </a:r>
            <a:r>
              <a:rPr lang="fr-BE" baseline="0" dirty="0" smtClean="0"/>
              <a:t>- </a:t>
            </a:r>
            <a:r>
              <a:rPr lang="fr-BE" baseline="0" dirty="0" err="1" smtClean="0"/>
              <a:t>resources</a:t>
            </a:r>
            <a:r>
              <a:rPr lang="fr-BE" baseline="0" dirty="0" smtClean="0"/>
              <a:t> are </a:t>
            </a:r>
            <a:r>
              <a:rPr lang="fr-BE" baseline="0" dirty="0" err="1" smtClean="0"/>
              <a:t>needed</a:t>
            </a:r>
            <a:r>
              <a:rPr lang="fr-BE" baseline="0" dirty="0" smtClean="0"/>
              <a:t> to </a:t>
            </a:r>
            <a:r>
              <a:rPr lang="fr-BE" baseline="0" dirty="0" err="1" smtClean="0"/>
              <a:t>compensate</a:t>
            </a:r>
            <a:r>
              <a:rPr lang="fr-BE" baseline="0" dirty="0" smtClean="0"/>
              <a:t> </a:t>
            </a:r>
            <a:r>
              <a:rPr lang="fr-BE" baseline="0" dirty="0" err="1" smtClean="0"/>
              <a:t>weakened</a:t>
            </a:r>
            <a:r>
              <a:rPr lang="fr-BE" baseline="0" dirty="0" smtClean="0"/>
              <a:t> </a:t>
            </a:r>
            <a:r>
              <a:rPr lang="fr-BE" baseline="0" dirty="0" err="1" smtClean="0"/>
              <a:t>health</a:t>
            </a:r>
            <a:r>
              <a:rPr lang="fr-BE" baseline="0" dirty="0" smtClean="0"/>
              <a:t> </a:t>
            </a:r>
            <a:r>
              <a:rPr lang="fr-BE" baseline="0" dirty="0" err="1" smtClean="0"/>
              <a:t>systems</a:t>
            </a:r>
            <a:r>
              <a:rPr lang="fr-BE" baseline="0" dirty="0" smtClean="0"/>
              <a:t>.</a:t>
            </a:r>
          </a:p>
          <a:p>
            <a:r>
              <a:rPr lang="fr-BE" baseline="0" dirty="0" err="1" smtClean="0"/>
              <a:t>Faced</a:t>
            </a:r>
            <a:r>
              <a:rPr lang="fr-BE" baseline="0" dirty="0" smtClean="0"/>
              <a:t> </a:t>
            </a:r>
            <a:r>
              <a:rPr lang="fr-BE" baseline="0" dirty="0" err="1" smtClean="0"/>
              <a:t>with</a:t>
            </a:r>
            <a:r>
              <a:rPr lang="fr-BE" baseline="0" dirty="0" smtClean="0"/>
              <a:t> </a:t>
            </a:r>
            <a:r>
              <a:rPr lang="fr-BE" baseline="0" dirty="0" err="1" smtClean="0"/>
              <a:t>these</a:t>
            </a:r>
            <a:r>
              <a:rPr lang="fr-BE" baseline="0" dirty="0" smtClean="0"/>
              <a:t> </a:t>
            </a:r>
            <a:r>
              <a:rPr lang="fr-BE" baseline="0" dirty="0" err="1" smtClean="0"/>
              <a:t>shortfalls</a:t>
            </a:r>
            <a:r>
              <a:rPr lang="fr-BE" baseline="0" dirty="0" smtClean="0"/>
              <a:t> and limitation of </a:t>
            </a:r>
            <a:r>
              <a:rPr lang="fr-BE" baseline="0" dirty="0" err="1" smtClean="0"/>
              <a:t>other</a:t>
            </a:r>
            <a:r>
              <a:rPr lang="fr-BE" baseline="0" dirty="0" smtClean="0"/>
              <a:t> sources for </a:t>
            </a:r>
            <a:r>
              <a:rPr lang="fr-BE" baseline="0" dirty="0" err="1" smtClean="0"/>
              <a:t>domestic</a:t>
            </a:r>
            <a:r>
              <a:rPr lang="fr-BE" baseline="0" dirty="0" smtClean="0"/>
              <a:t> </a:t>
            </a:r>
            <a:r>
              <a:rPr lang="fr-BE" baseline="0" dirty="0" err="1" smtClean="0"/>
              <a:t>resource</a:t>
            </a:r>
            <a:r>
              <a:rPr lang="fr-BE" baseline="0" dirty="0" smtClean="0"/>
              <a:t> mobilisation, </a:t>
            </a:r>
            <a:r>
              <a:rPr lang="fr-BE" baseline="0" dirty="0" err="1" smtClean="0"/>
              <a:t>there</a:t>
            </a:r>
            <a:r>
              <a:rPr lang="fr-BE" baseline="0" dirty="0" smtClean="0"/>
              <a:t> are </a:t>
            </a:r>
            <a:r>
              <a:rPr lang="fr-BE" baseline="0" dirty="0" err="1" smtClean="0"/>
              <a:t>now</a:t>
            </a:r>
            <a:r>
              <a:rPr lang="fr-BE" baseline="0" dirty="0" smtClean="0"/>
              <a:t> discussions to </a:t>
            </a:r>
            <a:r>
              <a:rPr lang="fr-BE" baseline="0" dirty="0" err="1" smtClean="0"/>
              <a:t>introduce</a:t>
            </a:r>
            <a:r>
              <a:rPr lang="fr-BE" baseline="0" dirty="0" smtClean="0"/>
              <a:t> and </a:t>
            </a:r>
            <a:r>
              <a:rPr lang="fr-BE" baseline="0" dirty="0" err="1" smtClean="0"/>
              <a:t>increase</a:t>
            </a:r>
            <a:r>
              <a:rPr lang="fr-BE" baseline="0" dirty="0" smtClean="0"/>
              <a:t> patient </a:t>
            </a:r>
            <a:r>
              <a:rPr lang="fr-BE" baseline="0" dirty="0" err="1" smtClean="0"/>
              <a:t>fees</a:t>
            </a:r>
            <a:r>
              <a:rPr lang="fr-BE" baseline="0" dirty="0" smtClean="0"/>
              <a:t> as part of the </a:t>
            </a:r>
            <a:r>
              <a:rPr lang="fr-BE" baseline="0" dirty="0" err="1" smtClean="0"/>
              <a:t>health</a:t>
            </a:r>
            <a:r>
              <a:rPr lang="fr-BE" baseline="0" dirty="0" smtClean="0"/>
              <a:t> </a:t>
            </a:r>
            <a:r>
              <a:rPr lang="fr-BE" baseline="0" dirty="0" err="1" smtClean="0"/>
              <a:t>financing</a:t>
            </a:r>
            <a:r>
              <a:rPr lang="fr-BE" baseline="0" dirty="0" smtClean="0"/>
              <a:t> </a:t>
            </a:r>
            <a:r>
              <a:rPr lang="fr-BE" baseline="0" dirty="0" err="1" smtClean="0"/>
              <a:t>strategy</a:t>
            </a:r>
            <a:r>
              <a:rPr lang="fr-BE" baseline="0" dirty="0" smtClean="0"/>
              <a:t>, </a:t>
            </a:r>
            <a:r>
              <a:rPr lang="fr-BE" baseline="0" dirty="0" err="1" smtClean="0"/>
              <a:t>which</a:t>
            </a:r>
            <a:r>
              <a:rPr lang="fr-BE" baseline="0" dirty="0" smtClean="0"/>
              <a:t> </a:t>
            </a:r>
            <a:r>
              <a:rPr lang="fr-BE" baseline="0" dirty="0" err="1" smtClean="0"/>
              <a:t>wuld</a:t>
            </a:r>
            <a:r>
              <a:rPr lang="fr-BE" baseline="0" dirty="0" smtClean="0"/>
              <a:t> </a:t>
            </a:r>
            <a:r>
              <a:rPr lang="fr-BE" baseline="0" dirty="0" err="1" smtClean="0"/>
              <a:t>further</a:t>
            </a:r>
            <a:r>
              <a:rPr lang="fr-BE" baseline="0" dirty="0" smtClean="0"/>
              <a:t> </a:t>
            </a:r>
            <a:r>
              <a:rPr lang="fr-BE" baseline="0" dirty="0" err="1" smtClean="0"/>
              <a:t>increase</a:t>
            </a:r>
            <a:r>
              <a:rPr lang="fr-BE" baseline="0" dirty="0" smtClean="0"/>
              <a:t> </a:t>
            </a:r>
            <a:r>
              <a:rPr lang="fr-BE" baseline="0" dirty="0" err="1" smtClean="0"/>
              <a:t>access</a:t>
            </a:r>
            <a:r>
              <a:rPr lang="fr-BE" baseline="0" dirty="0" smtClean="0"/>
              <a:t> </a:t>
            </a:r>
            <a:r>
              <a:rPr lang="fr-BE" baseline="0" dirty="0" err="1" smtClean="0"/>
              <a:t>barriers</a:t>
            </a:r>
            <a:r>
              <a:rPr lang="fr-BE" baseline="0" dirty="0" smtClean="0"/>
              <a:t> to care – </a:t>
            </a:r>
            <a:r>
              <a:rPr lang="fr-BE" baseline="0" dirty="0" err="1" smtClean="0"/>
              <a:t>including</a:t>
            </a:r>
            <a:r>
              <a:rPr lang="fr-BE" baseline="0" dirty="0" smtClean="0"/>
              <a:t> for HIV services. </a:t>
            </a:r>
            <a:endParaRPr lang="en-GB" dirty="0"/>
          </a:p>
        </p:txBody>
      </p:sp>
      <p:sp>
        <p:nvSpPr>
          <p:cNvPr id="4" name="Slide Number Placeholder 3"/>
          <p:cNvSpPr>
            <a:spLocks noGrp="1"/>
          </p:cNvSpPr>
          <p:nvPr>
            <p:ph type="sldNum" sz="quarter" idx="10"/>
          </p:nvPr>
        </p:nvSpPr>
        <p:spPr/>
        <p:txBody>
          <a:bodyPr/>
          <a:lstStyle/>
          <a:p>
            <a:fld id="{04574E09-31A2-4CD3-B4F9-41D130D7E1EF}" type="slidenum">
              <a:rPr lang="en-GB" smtClean="0"/>
              <a:t>19</a:t>
            </a:fld>
            <a:endParaRPr lang="en-GB"/>
          </a:p>
        </p:txBody>
      </p:sp>
    </p:spTree>
    <p:extLst>
      <p:ext uri="{BB962C8B-B14F-4D97-AF65-F5344CB8AC3E}">
        <p14:creationId xmlns:p14="http://schemas.microsoft.com/office/powerpoint/2010/main" val="21381223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2000" kern="1200" dirty="0" smtClean="0">
                <a:solidFill>
                  <a:schemeClr val="tx1"/>
                </a:solidFill>
                <a:effectLst/>
                <a:latin typeface="+mn-lt"/>
                <a:ea typeface="+mn-ea"/>
                <a:cs typeface="+mn-cs"/>
              </a:rPr>
              <a:t>Main message: in</a:t>
            </a:r>
            <a:r>
              <a:rPr lang="sv-SE" sz="2000" kern="1200" baseline="0" dirty="0" smtClean="0">
                <a:solidFill>
                  <a:schemeClr val="tx1"/>
                </a:solidFill>
                <a:effectLst/>
                <a:latin typeface="+mn-lt"/>
                <a:ea typeface="+mn-ea"/>
                <a:cs typeface="+mn-cs"/>
              </a:rPr>
              <a:t> high burden countries, funding shortfalls lead to distorted balance in grants to ensure comprehensive programming, since lifesaving treatment has to be prioritised. (CAUTION: some argue that balance in grants is more important than continued initiation- bringing back treatment vs prevention arguments). And even when minimum treatment costs have been secured – the needed level of treatment costs do not fit within grant amounts, and therefore placed on a waiting list together with other critical interventions. </a:t>
            </a:r>
            <a:endParaRPr lang="en-US" sz="20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tx1"/>
                </a:solidFill>
                <a:effectLst/>
                <a:latin typeface="+mn-lt"/>
                <a:ea typeface="+mn-ea"/>
                <a:cs typeface="+mn-cs"/>
              </a:rPr>
              <a:t>Included</a:t>
            </a:r>
            <a:r>
              <a:rPr lang="en-US" sz="2000" kern="1200" baseline="0" dirty="0" smtClean="0">
                <a:solidFill>
                  <a:schemeClr val="tx1"/>
                </a:solidFill>
                <a:effectLst/>
                <a:latin typeface="+mn-lt"/>
                <a:ea typeface="+mn-ea"/>
                <a:cs typeface="+mn-cs"/>
              </a:rPr>
              <a:t> in a</a:t>
            </a:r>
            <a:r>
              <a:rPr lang="en-US" sz="2000" kern="1200" dirty="0" smtClean="0">
                <a:solidFill>
                  <a:schemeClr val="tx1"/>
                </a:solidFill>
                <a:effectLst/>
                <a:latin typeface="+mn-lt"/>
                <a:ea typeface="+mn-ea"/>
                <a:cs typeface="+mn-cs"/>
              </a:rPr>
              <a:t>bove</a:t>
            </a:r>
            <a:r>
              <a:rPr lang="en-US" sz="2000" kern="1200" baseline="0" dirty="0" smtClean="0">
                <a:solidFill>
                  <a:schemeClr val="tx1"/>
                </a:solidFill>
                <a:effectLst/>
                <a:latin typeface="+mn-lt"/>
                <a:ea typeface="+mn-ea"/>
                <a:cs typeface="+mn-cs"/>
              </a:rPr>
              <a:t> allocation request:</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2000" kern="1200" baseline="0" dirty="0" smtClean="0">
                <a:solidFill>
                  <a:schemeClr val="tx1"/>
                </a:solidFill>
                <a:effectLst/>
                <a:latin typeface="+mn-lt"/>
                <a:ea typeface="+mn-ea"/>
                <a:cs typeface="+mn-cs"/>
              </a:rPr>
              <a:t>Mozambique has included funds for ART scale up, and HSS in their Above Allocation Request. Including for PSM (renovating and enhancing drug storage capacity), and HRH (incl. t</a:t>
            </a:r>
            <a:r>
              <a:rPr lang="en-US" sz="2000" kern="1200" dirty="0" smtClean="0">
                <a:solidFill>
                  <a:schemeClr val="tx1"/>
                </a:solidFill>
                <a:effectLst/>
                <a:latin typeface="+mn-lt"/>
                <a:ea typeface="+mn-ea"/>
                <a:cs typeface="+mn-cs"/>
              </a:rPr>
              <a:t>rain</a:t>
            </a:r>
            <a:r>
              <a:rPr lang="en-US" sz="2000" kern="1200" baseline="0" dirty="0" smtClean="0">
                <a:solidFill>
                  <a:schemeClr val="tx1"/>
                </a:solidFill>
                <a:effectLst/>
                <a:latin typeface="+mn-lt"/>
                <a:ea typeface="+mn-ea"/>
                <a:cs typeface="+mn-cs"/>
              </a:rPr>
              <a:t> </a:t>
            </a:r>
            <a:r>
              <a:rPr lang="en-US" sz="2000" kern="1200" dirty="0" smtClean="0">
                <a:solidFill>
                  <a:schemeClr val="tx1"/>
                </a:solidFill>
                <a:effectLst/>
                <a:latin typeface="+mn-lt"/>
                <a:ea typeface="+mn-ea"/>
                <a:cs typeface="+mn-cs"/>
              </a:rPr>
              <a:t>pharmacists, recruit and train laboratory technicians</a:t>
            </a:r>
            <a:r>
              <a:rPr lang="sv-SE" sz="2000" kern="1200" dirty="0" smtClean="0">
                <a:solidFill>
                  <a:schemeClr val="tx1"/>
                </a:solidFill>
                <a:effectLst/>
                <a:latin typeface="+mn-lt"/>
                <a:ea typeface="+mn-ea"/>
                <a:cs typeface="+mn-cs"/>
              </a:rPr>
              <a:t>).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sv-SE" sz="2000" kern="1200" dirty="0" smtClean="0">
                <a:solidFill>
                  <a:schemeClr val="tx1"/>
                </a:solidFill>
                <a:effectLst/>
                <a:latin typeface="+mn-lt"/>
                <a:ea typeface="+mn-ea"/>
                <a:cs typeface="+mn-cs"/>
              </a:rPr>
              <a:t>Kenya has included</a:t>
            </a:r>
            <a:r>
              <a:rPr lang="sv-SE" sz="2000" kern="1200" baseline="0" dirty="0" smtClean="0">
                <a:solidFill>
                  <a:schemeClr val="tx1"/>
                </a:solidFill>
                <a:effectLst/>
                <a:latin typeface="+mn-lt"/>
                <a:ea typeface="+mn-ea"/>
                <a:cs typeface="+mn-cs"/>
              </a:rPr>
              <a:t> requet for self testing, condoms, services for sex workers and MSM</a:t>
            </a:r>
            <a:endParaRPr lang="en-GB" sz="20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04574E09-31A2-4CD3-B4F9-41D130D7E1EF}" type="slidenum">
              <a:rPr lang="en-GB" smtClean="0"/>
              <a:t>20</a:t>
            </a:fld>
            <a:endParaRPr lang="en-GB"/>
          </a:p>
        </p:txBody>
      </p:sp>
    </p:spTree>
    <p:extLst>
      <p:ext uri="{BB962C8B-B14F-4D97-AF65-F5344CB8AC3E}">
        <p14:creationId xmlns:p14="http://schemas.microsoft.com/office/powerpoint/2010/main" val="1840658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On</a:t>
            </a:r>
            <a:r>
              <a:rPr lang="sv-SE" baseline="0" dirty="0" smtClean="0"/>
              <a:t> the last point – Guinea is currently experiencing a stockout- sensitive to talk about but at the time of presentation, we will give you the right talking points. </a:t>
            </a:r>
            <a:endParaRPr lang="sv-SE" dirty="0" smtClean="0"/>
          </a:p>
          <a:p>
            <a:endParaRPr lang="sv-SE" dirty="0" smtClean="0"/>
          </a:p>
          <a:p>
            <a:r>
              <a:rPr lang="sv-SE" dirty="0" smtClean="0"/>
              <a:t>Preliminary</a:t>
            </a:r>
            <a:r>
              <a:rPr lang="sv-SE" baseline="0" dirty="0" smtClean="0"/>
              <a:t> targets for government procurement:</a:t>
            </a:r>
            <a:endParaRPr lang="sv-SE" dirty="0" smtClean="0"/>
          </a:p>
          <a:p>
            <a:r>
              <a:rPr lang="sv-SE" dirty="0" smtClean="0"/>
              <a:t>Sierra Leone: ARVs for 6000 patients from 2018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Mali: ARVs for 6000</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Guinea:</a:t>
            </a:r>
            <a:r>
              <a:rPr lang="sv-SE" baseline="0" dirty="0" smtClean="0"/>
              <a:t> </a:t>
            </a:r>
            <a:r>
              <a:rPr lang="sv-SE" dirty="0" smtClean="0"/>
              <a:t>Expected uptake of ARVs by the government to ensure scale up is to cover 14 000 patients by 2020 inorder to acheive 49% coverage by 2020 (starting with app 9000 in 2018). Government should also cover about 2/3 of all new inclusions from 2019. </a:t>
            </a:r>
          </a:p>
          <a:p>
            <a:r>
              <a:rPr lang="sv-SE" dirty="0" smtClean="0"/>
              <a:t> patients from 2018 (previously bought 3rd line)</a:t>
            </a:r>
          </a:p>
          <a:p>
            <a:endParaRPr lang="sv-SE" dirty="0" smtClean="0"/>
          </a:p>
        </p:txBody>
      </p:sp>
      <p:sp>
        <p:nvSpPr>
          <p:cNvPr id="4" name="Slide Number Placeholder 3"/>
          <p:cNvSpPr>
            <a:spLocks noGrp="1"/>
          </p:cNvSpPr>
          <p:nvPr>
            <p:ph type="sldNum" sz="quarter" idx="10"/>
          </p:nvPr>
        </p:nvSpPr>
        <p:spPr/>
        <p:txBody>
          <a:bodyPr/>
          <a:lstStyle/>
          <a:p>
            <a:fld id="{0BDC095C-5A5E-4BA8-86C1-07FB7AD2A7A3}" type="slidenum">
              <a:rPr lang="en-GB" smtClean="0"/>
              <a:t>21</a:t>
            </a:fld>
            <a:endParaRPr lang="en-GB"/>
          </a:p>
        </p:txBody>
      </p:sp>
    </p:spTree>
    <p:extLst>
      <p:ext uri="{BB962C8B-B14F-4D97-AF65-F5344CB8AC3E}">
        <p14:creationId xmlns:p14="http://schemas.microsoft.com/office/powerpoint/2010/main" val="10972021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Ultimately, we are worried that people in MIC and patients in particular will pay the price of graduation.</a:t>
            </a:r>
          </a:p>
          <a:p>
            <a:r>
              <a:rPr lang="sv-SE" b="1" dirty="0" smtClean="0">
                <a:solidFill>
                  <a:srgbClr val="FF0000"/>
                </a:solidFill>
              </a:rPr>
              <a:t>Now</a:t>
            </a:r>
            <a:r>
              <a:rPr lang="sv-SE" b="1" baseline="0" dirty="0" smtClean="0">
                <a:solidFill>
                  <a:srgbClr val="FF0000"/>
                </a:solidFill>
              </a:rPr>
              <a:t> our concerns wider than MIC even, as shown in examples mentioned</a:t>
            </a:r>
            <a:endParaRPr lang="sv-SE" b="1" dirty="0" smtClean="0">
              <a:solidFill>
                <a:srgbClr val="FF0000"/>
              </a:solidFill>
            </a:endParaRPr>
          </a:p>
          <a:p>
            <a:r>
              <a:rPr lang="sv-SE" dirty="0" smtClean="0"/>
              <a:t>How to reach SDGs in health</a:t>
            </a:r>
            <a:r>
              <a:rPr lang="sv-SE" baseline="0" dirty="0" smtClean="0"/>
              <a:t> when:</a:t>
            </a:r>
            <a:endParaRPr lang="sv-SE" dirty="0" smtClean="0"/>
          </a:p>
          <a:p>
            <a:pPr marL="171450" indent="-171450">
              <a:buFont typeface="Arial" panose="020B0604020202020204" pitchFamily="34" charset="0"/>
              <a:buChar char="•"/>
            </a:pPr>
            <a:r>
              <a:rPr lang="en-US" b="1" dirty="0" smtClean="0">
                <a:solidFill>
                  <a:srgbClr val="FF0000"/>
                </a:solidFill>
                <a:latin typeface="Arial Rounded MT Bold" panose="020F0704030504030204" pitchFamily="34" charset="0"/>
              </a:rPr>
              <a:t>Countries face</a:t>
            </a:r>
            <a:r>
              <a:rPr lang="en-US" b="1" baseline="0" dirty="0" smtClean="0">
                <a:solidFill>
                  <a:srgbClr val="FF0000"/>
                </a:solidFill>
                <a:latin typeface="Arial Rounded MT Bold" panose="020F0704030504030204" pitchFamily="34" charset="0"/>
              </a:rPr>
              <a:t> </a:t>
            </a:r>
            <a:r>
              <a:rPr lang="en-US" baseline="0" dirty="0" smtClean="0">
                <a:solidFill>
                  <a:schemeClr val="accent2">
                    <a:lumMod val="75000"/>
                  </a:schemeClr>
                </a:solidFill>
                <a:latin typeface="Arial Rounded MT Bold" panose="020F0704030504030204" pitchFamily="34" charset="0"/>
              </a:rPr>
              <a:t>p</a:t>
            </a:r>
            <a:r>
              <a:rPr lang="en-US" dirty="0" smtClean="0">
                <a:solidFill>
                  <a:schemeClr val="accent2">
                    <a:lumMod val="75000"/>
                  </a:schemeClr>
                </a:solidFill>
                <a:latin typeface="Arial Rounded MT Bold" panose="020F0704030504030204" pitchFamily="34" charset="0"/>
              </a:rPr>
              <a:t>oor if any access to grants for health,</a:t>
            </a:r>
            <a:r>
              <a:rPr lang="en-US" baseline="0" dirty="0" smtClean="0">
                <a:solidFill>
                  <a:schemeClr val="accent2">
                    <a:lumMod val="75000"/>
                  </a:schemeClr>
                </a:solidFill>
                <a:latin typeface="Arial Rounded MT Bold" panose="020F0704030504030204" pitchFamily="34" charset="0"/>
              </a:rPr>
              <a:t> increased reliance on loans</a:t>
            </a:r>
          </a:p>
          <a:p>
            <a:pPr marL="171450" indent="-171450">
              <a:buFont typeface="Arial" panose="020B0604020202020204" pitchFamily="34" charset="0"/>
              <a:buChar char="•"/>
            </a:pPr>
            <a:r>
              <a:rPr lang="en-US" baseline="0" dirty="0" smtClean="0">
                <a:solidFill>
                  <a:schemeClr val="accent2">
                    <a:lumMod val="75000"/>
                  </a:schemeClr>
                </a:solidFill>
                <a:latin typeface="Arial Rounded MT Bold" panose="020F0704030504030204" pitchFamily="34" charset="0"/>
              </a:rPr>
              <a:t>R</a:t>
            </a:r>
            <a:r>
              <a:rPr lang="en-US" dirty="0" smtClean="0">
                <a:solidFill>
                  <a:schemeClr val="accent2">
                    <a:lumMod val="75000"/>
                  </a:schemeClr>
                </a:solidFill>
                <a:latin typeface="Arial Rounded MT Bold" panose="020F0704030504030204" pitchFamily="34" charset="0"/>
              </a:rPr>
              <a:t>estricted access to </a:t>
            </a:r>
            <a:r>
              <a:rPr lang="en-US" b="1" dirty="0" smtClean="0">
                <a:solidFill>
                  <a:schemeClr val="accent2">
                    <a:lumMod val="75000"/>
                  </a:schemeClr>
                </a:solidFill>
                <a:latin typeface="Arial Rounded MT Bold" panose="020F0704030504030204" pitchFamily="34" charset="0"/>
              </a:rPr>
              <a:t>funding from </a:t>
            </a:r>
            <a:r>
              <a:rPr lang="en-US" dirty="0" smtClean="0">
                <a:solidFill>
                  <a:schemeClr val="accent2">
                    <a:lumMod val="75000"/>
                  </a:schemeClr>
                </a:solidFill>
                <a:latin typeface="Arial Rounded MT Bold" panose="020F0704030504030204" pitchFamily="34" charset="0"/>
              </a:rPr>
              <a:t>Global</a:t>
            </a:r>
            <a:r>
              <a:rPr lang="en-US" baseline="0" dirty="0" smtClean="0">
                <a:solidFill>
                  <a:schemeClr val="accent2">
                    <a:lumMod val="75000"/>
                  </a:schemeClr>
                </a:solidFill>
                <a:latin typeface="Arial Rounded MT Bold" panose="020F0704030504030204" pitchFamily="34" charset="0"/>
              </a:rPr>
              <a:t> health institutions (GHI)</a:t>
            </a:r>
            <a:r>
              <a:rPr lang="en-US" dirty="0" smtClean="0">
                <a:solidFill>
                  <a:schemeClr val="accent2">
                    <a:lumMod val="75000"/>
                  </a:schemeClr>
                </a:solidFill>
                <a:latin typeface="Arial Rounded MT Bold" panose="020F0704030504030204" pitchFamily="34" charset="0"/>
              </a:rPr>
              <a:t> means</a:t>
            </a:r>
            <a:r>
              <a:rPr lang="en-US" baseline="0" dirty="0" smtClean="0">
                <a:solidFill>
                  <a:schemeClr val="accent2">
                    <a:lumMod val="75000"/>
                  </a:schemeClr>
                </a:solidFill>
                <a:latin typeface="Arial Rounded MT Bold" panose="020F0704030504030204" pitchFamily="34" charset="0"/>
              </a:rPr>
              <a:t> reduced</a:t>
            </a:r>
            <a:r>
              <a:rPr lang="en-US" dirty="0" smtClean="0">
                <a:solidFill>
                  <a:schemeClr val="accent2">
                    <a:lumMod val="75000"/>
                  </a:schemeClr>
                </a:solidFill>
                <a:latin typeface="Arial Rounded MT Bold" panose="020F0704030504030204" pitchFamily="34" charset="0"/>
              </a:rPr>
              <a:t> access to funding for essential medical commodities and human resources</a:t>
            </a:r>
          </a:p>
          <a:p>
            <a:pPr marL="171450" indent="-171450">
              <a:buFont typeface="Arial" panose="020B0604020202020204" pitchFamily="34" charset="0"/>
              <a:buChar char="•"/>
            </a:pPr>
            <a:r>
              <a:rPr lang="en-US" dirty="0" smtClean="0">
                <a:solidFill>
                  <a:schemeClr val="accent2">
                    <a:lumMod val="75000"/>
                  </a:schemeClr>
                </a:solidFill>
                <a:latin typeface="Arial Rounded MT Bold" panose="020F0704030504030204" pitchFamily="34" charset="0"/>
              </a:rPr>
              <a:t>No</a:t>
            </a:r>
            <a:r>
              <a:rPr lang="en-US" baseline="0" dirty="0" smtClean="0">
                <a:solidFill>
                  <a:schemeClr val="accent2">
                    <a:lumMod val="75000"/>
                  </a:schemeClr>
                </a:solidFill>
                <a:latin typeface="Arial Rounded MT Bold" panose="020F0704030504030204" pitchFamily="34" charset="0"/>
              </a:rPr>
              <a:t> access to pooled procurement mechanisms (such as through GF),=&gt; n</a:t>
            </a:r>
            <a:r>
              <a:rPr lang="en-US" dirty="0" smtClean="0">
                <a:solidFill>
                  <a:schemeClr val="accent2">
                    <a:lumMod val="75000"/>
                  </a:schemeClr>
                </a:solidFill>
                <a:latin typeface="Arial Rounded MT Bold" panose="020F0704030504030204" pitchFamily="34" charset="0"/>
              </a:rPr>
              <a:t>on-preferential prices for medicines</a:t>
            </a:r>
            <a:r>
              <a:rPr lang="en-US" baseline="0" dirty="0" smtClean="0">
                <a:solidFill>
                  <a:schemeClr val="accent2">
                    <a:lumMod val="75000"/>
                  </a:schemeClr>
                </a:solidFill>
                <a:latin typeface="Arial Rounded MT Bold" panose="020F0704030504030204" pitchFamily="34" charset="0"/>
              </a:rPr>
              <a:t> and </a:t>
            </a:r>
            <a:r>
              <a:rPr lang="en-US" dirty="0" smtClean="0">
                <a:solidFill>
                  <a:schemeClr val="accent2">
                    <a:lumMod val="75000"/>
                  </a:schemeClr>
                </a:solidFill>
                <a:latin typeface="Arial Rounded MT Bold" panose="020F0704030504030204" pitchFamily="34" charset="0"/>
              </a:rPr>
              <a:t>medical commodities etc.. </a:t>
            </a:r>
          </a:p>
          <a:p>
            <a:pPr marL="171450" indent="-171450">
              <a:buFont typeface="Arial" panose="020B0604020202020204" pitchFamily="34" charset="0"/>
              <a:buChar char="•"/>
            </a:pPr>
            <a:r>
              <a:rPr lang="en-US" dirty="0" smtClean="0">
                <a:solidFill>
                  <a:schemeClr val="accent2">
                    <a:lumMod val="75000"/>
                  </a:schemeClr>
                </a:solidFill>
                <a:latin typeface="Arial Rounded MT Bold" panose="020F0704030504030204" pitchFamily="34" charset="0"/>
              </a:rPr>
              <a:t>Poorly</a:t>
            </a:r>
            <a:r>
              <a:rPr lang="en-US" baseline="0" dirty="0" smtClean="0">
                <a:solidFill>
                  <a:schemeClr val="accent2">
                    <a:lumMod val="75000"/>
                  </a:schemeClr>
                </a:solidFill>
                <a:latin typeface="Arial Rounded MT Bold" panose="020F0704030504030204" pitchFamily="34" charset="0"/>
              </a:rPr>
              <a:t> guided d</a:t>
            </a:r>
            <a:r>
              <a:rPr lang="en-US" dirty="0" smtClean="0">
                <a:solidFill>
                  <a:schemeClr val="accent2">
                    <a:lumMod val="75000"/>
                  </a:schemeClr>
                </a:solidFill>
                <a:latin typeface="Arial Rounded MT Bold" panose="020F0704030504030204" pitchFamily="34" charset="0"/>
              </a:rPr>
              <a:t>omestic resource mobilization strategies instead</a:t>
            </a:r>
            <a:r>
              <a:rPr lang="en-US" baseline="0" dirty="0" smtClean="0">
                <a:solidFill>
                  <a:schemeClr val="accent2">
                    <a:lumMod val="75000"/>
                  </a:schemeClr>
                </a:solidFill>
                <a:latin typeface="Arial Rounded MT Bold" panose="020F0704030504030204" pitchFamily="34" charset="0"/>
              </a:rPr>
              <a:t> leading to increase in</a:t>
            </a:r>
            <a:r>
              <a:rPr lang="en-US" dirty="0" smtClean="0">
                <a:solidFill>
                  <a:schemeClr val="accent2">
                    <a:lumMod val="75000"/>
                  </a:schemeClr>
                </a:solidFill>
                <a:latin typeface="Arial Rounded MT Bold" panose="020F0704030504030204" pitchFamily="34" charset="0"/>
              </a:rPr>
              <a:t> user fees/out</a:t>
            </a:r>
            <a:r>
              <a:rPr lang="en-US" baseline="0" dirty="0" smtClean="0">
                <a:solidFill>
                  <a:schemeClr val="accent2">
                    <a:lumMod val="75000"/>
                  </a:schemeClr>
                </a:solidFill>
                <a:latin typeface="Arial Rounded MT Bold" panose="020F0704030504030204" pitchFamily="34" charset="0"/>
              </a:rPr>
              <a:t> of pocket payments</a:t>
            </a:r>
            <a:endParaRPr lang="sv-SE" dirty="0" smtClean="0"/>
          </a:p>
        </p:txBody>
      </p:sp>
      <p:sp>
        <p:nvSpPr>
          <p:cNvPr id="4" name="Slide Number Placeholder 3"/>
          <p:cNvSpPr>
            <a:spLocks noGrp="1"/>
          </p:cNvSpPr>
          <p:nvPr>
            <p:ph type="sldNum" sz="quarter" idx="10"/>
          </p:nvPr>
        </p:nvSpPr>
        <p:spPr/>
        <p:txBody>
          <a:bodyPr/>
          <a:lstStyle/>
          <a:p>
            <a:fld id="{6D3D6BEC-0E71-4DF8-9C91-D306D349B571}" type="slidenum">
              <a:rPr lang="en-GB" smtClean="0"/>
              <a:t>23</a:t>
            </a:fld>
            <a:endParaRPr lang="en-GB"/>
          </a:p>
        </p:txBody>
      </p:sp>
    </p:spTree>
    <p:extLst>
      <p:ext uri="{BB962C8B-B14F-4D97-AF65-F5344CB8AC3E}">
        <p14:creationId xmlns:p14="http://schemas.microsoft.com/office/powerpoint/2010/main" val="1486674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US$11.9 billion announced pledges at the Fifth Replenishment (2017-2019).</a:t>
            </a:r>
            <a:endParaRPr lang="en-GB"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“MOST DONORS DECREASED OVERALL FUNDING IN 2017</a:t>
            </a:r>
            <a:r>
              <a:rPr lang="en-GB" dirty="0" smtClean="0"/>
              <a:t>. 8 out of 14 donor governments decreased overall disbursements (Australia, Denmark, Germany, Ireland, Japan, the Netherlands, Norway, and Sweden), although increases by the U.S. and 5 others (Canada, France, Italy, the U.K., and European Commission) more than offset these declines. In currency of origin, the pattern was nearly identical.” (KFF/UNAIDS July 2018 report)</a:t>
            </a:r>
          </a:p>
          <a:p>
            <a:endParaRPr lang="en-GB" dirty="0"/>
          </a:p>
        </p:txBody>
      </p:sp>
      <p:sp>
        <p:nvSpPr>
          <p:cNvPr id="4" name="Slide Number Placeholder 3"/>
          <p:cNvSpPr>
            <a:spLocks noGrp="1"/>
          </p:cNvSpPr>
          <p:nvPr>
            <p:ph type="sldNum" sz="quarter" idx="10"/>
          </p:nvPr>
        </p:nvSpPr>
        <p:spPr/>
        <p:txBody>
          <a:bodyPr/>
          <a:lstStyle/>
          <a:p>
            <a:fld id="{BF4082F0-FD33-AD40-BD5B-82A6AB66C3DD}" type="slidenum">
              <a:rPr lang="en-US" smtClean="0"/>
              <a:t>2</a:t>
            </a:fld>
            <a:endParaRPr lang="en-US"/>
          </a:p>
        </p:txBody>
      </p:sp>
    </p:spTree>
    <p:extLst>
      <p:ext uri="{BB962C8B-B14F-4D97-AF65-F5344CB8AC3E}">
        <p14:creationId xmlns:p14="http://schemas.microsoft.com/office/powerpoint/2010/main" val="151851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a:t>
            </a:r>
            <a:r>
              <a:rPr lang="en-GB" baseline="0" dirty="0" smtClean="0"/>
              <a:t> are a lot of details here, I suggest to present it in bullet points:  what are the main gaps, the reliance on donors and absolute lack of fiscal space to increase domestic financing in near to medium term. </a:t>
            </a:r>
          </a:p>
          <a:p>
            <a:endParaRPr lang="fr-BE" baseline="0" dirty="0" smtClean="0"/>
          </a:p>
          <a:p>
            <a:r>
              <a:rPr lang="fr-BE" baseline="0" dirty="0" smtClean="0"/>
              <a:t>[mit]</a:t>
            </a:r>
          </a:p>
          <a:p>
            <a:r>
              <a:rPr lang="fr-BE" baseline="0" dirty="0" smtClean="0"/>
              <a:t>Restructure </a:t>
            </a:r>
            <a:r>
              <a:rPr lang="fr-BE" baseline="0" dirty="0" err="1" smtClean="0"/>
              <a:t>according</a:t>
            </a:r>
            <a:r>
              <a:rPr lang="fr-BE" baseline="0" dirty="0" smtClean="0"/>
              <a:t> to narrative:</a:t>
            </a:r>
          </a:p>
          <a:p>
            <a:pPr marL="171450" indent="-171450">
              <a:buFont typeface="Arial" charset="0"/>
              <a:buChar char="•"/>
            </a:pPr>
            <a:r>
              <a:rPr lang="fr-BE" baseline="0" dirty="0" err="1" smtClean="0"/>
              <a:t>Moz</a:t>
            </a:r>
            <a:r>
              <a:rPr lang="fr-BE" baseline="0" dirty="0" smtClean="0"/>
              <a:t> </a:t>
            </a:r>
            <a:r>
              <a:rPr lang="fr-BE" baseline="0" dirty="0" err="1" smtClean="0"/>
              <a:t>Pepfar</a:t>
            </a:r>
            <a:r>
              <a:rPr lang="fr-BE" baseline="0" dirty="0" smtClean="0"/>
              <a:t> and GF for HIV </a:t>
            </a:r>
            <a:r>
              <a:rPr lang="fr-BE" baseline="0" dirty="0" err="1" smtClean="0"/>
              <a:t>response</a:t>
            </a:r>
            <a:endParaRPr lang="fr-BE" baseline="0" dirty="0" smtClean="0"/>
          </a:p>
          <a:p>
            <a:pPr marL="171450" indent="-171450">
              <a:buFont typeface="Arial" charset="0"/>
              <a:buChar char="•"/>
            </a:pPr>
            <a:r>
              <a:rPr lang="fr-BE" baseline="0" dirty="0" smtClean="0"/>
              <a:t>But ARV gap 104 </a:t>
            </a:r>
            <a:r>
              <a:rPr lang="fr-BE" baseline="0" dirty="0" err="1" smtClean="0"/>
              <a:t>mio</a:t>
            </a:r>
            <a:r>
              <a:rPr lang="fr-BE" baseline="0" dirty="0" smtClean="0"/>
              <a:t>  </a:t>
            </a:r>
          </a:p>
          <a:p>
            <a:pPr marL="171450" indent="-171450">
              <a:buFont typeface="Arial" charset="0"/>
              <a:buChar char="•"/>
            </a:pPr>
            <a:r>
              <a:rPr lang="fr-BE" baseline="0" dirty="0" smtClean="0"/>
              <a:t>PEPFAR &amp; GF </a:t>
            </a:r>
            <a:r>
              <a:rPr lang="fr-BE" baseline="0" dirty="0" err="1" smtClean="0"/>
              <a:t>might</a:t>
            </a:r>
            <a:r>
              <a:rPr lang="fr-BE" baseline="0" dirty="0" smtClean="0"/>
              <a:t> </a:t>
            </a:r>
            <a:r>
              <a:rPr lang="fr-BE" baseline="0" dirty="0" err="1" smtClean="0"/>
              <a:t>cover</a:t>
            </a:r>
            <a:r>
              <a:rPr lang="fr-BE" baseline="0" dirty="0" smtClean="0"/>
              <a:t> (</a:t>
            </a:r>
            <a:r>
              <a:rPr lang="fr-BE" baseline="0" dirty="0" err="1" smtClean="0"/>
              <a:t>what</a:t>
            </a:r>
            <a:r>
              <a:rPr lang="fr-BE" baseline="0" dirty="0" smtClean="0"/>
              <a:t> trigger) but MOH </a:t>
            </a:r>
            <a:r>
              <a:rPr lang="fr-BE" baseline="0" dirty="0" err="1" smtClean="0"/>
              <a:t>will</a:t>
            </a:r>
            <a:r>
              <a:rPr lang="fr-BE" baseline="0" dirty="0" smtClean="0"/>
              <a:t> not </a:t>
            </a:r>
          </a:p>
          <a:p>
            <a:pPr marL="171450" indent="-171450">
              <a:buFont typeface="Arial" charset="0"/>
              <a:buChar char="•"/>
            </a:pPr>
            <a:r>
              <a:rPr lang="fr-BE" baseline="0" dirty="0" err="1" smtClean="0"/>
              <a:t>Problems</a:t>
            </a:r>
            <a:r>
              <a:rPr lang="fr-BE" baseline="0" dirty="0" smtClean="0"/>
              <a:t> in performance – </a:t>
            </a:r>
            <a:r>
              <a:rPr lang="fr-BE" baseline="0" dirty="0" err="1" smtClean="0"/>
              <a:t>risk</a:t>
            </a:r>
            <a:r>
              <a:rPr lang="fr-BE" baseline="0" dirty="0" smtClean="0"/>
              <a:t> of </a:t>
            </a:r>
            <a:r>
              <a:rPr lang="fr-BE" baseline="0" dirty="0" err="1" smtClean="0"/>
              <a:t>reduced</a:t>
            </a:r>
            <a:r>
              <a:rPr lang="fr-BE" baseline="0" dirty="0" smtClean="0"/>
              <a:t> </a:t>
            </a:r>
            <a:r>
              <a:rPr lang="fr-BE" baseline="0" dirty="0" err="1" smtClean="0"/>
              <a:t>funding</a:t>
            </a:r>
            <a:r>
              <a:rPr lang="fr-BE" baseline="0" dirty="0" smtClean="0"/>
              <a:t> by PEPFAR (for certain </a:t>
            </a:r>
            <a:r>
              <a:rPr lang="fr-BE" baseline="0" err="1" smtClean="0"/>
              <a:t>implementers</a:t>
            </a:r>
            <a:r>
              <a:rPr lang="fr-BE" baseline="0" smtClean="0"/>
              <a:t>)</a:t>
            </a:r>
            <a:endParaRPr lang="fr-BE" baseline="0" dirty="0" smtClean="0"/>
          </a:p>
          <a:p>
            <a:pPr marL="171450" indent="-171450">
              <a:buFont typeface="Arial" charset="0"/>
              <a:buChar char="•"/>
            </a:pPr>
            <a:r>
              <a:rPr lang="fr-BE" baseline="0" dirty="0" smtClean="0"/>
              <a:t>General </a:t>
            </a:r>
            <a:r>
              <a:rPr lang="fr-BE" baseline="0" dirty="0" err="1" smtClean="0"/>
              <a:t>problems</a:t>
            </a:r>
            <a:r>
              <a:rPr lang="fr-BE" baseline="0" dirty="0" smtClean="0"/>
              <a:t> </a:t>
            </a:r>
            <a:r>
              <a:rPr lang="fr-BE" baseline="0" dirty="0" err="1" smtClean="0"/>
              <a:t>health</a:t>
            </a:r>
            <a:r>
              <a:rPr lang="fr-BE" baseline="0" dirty="0" smtClean="0"/>
              <a:t> </a:t>
            </a:r>
            <a:r>
              <a:rPr lang="fr-BE" baseline="0" dirty="0" err="1" smtClean="0"/>
              <a:t>funding</a:t>
            </a:r>
            <a:r>
              <a:rPr lang="fr-BE" baseline="0" dirty="0" smtClean="0"/>
              <a:t> and no perspective on DMR </a:t>
            </a:r>
            <a:r>
              <a:rPr lang="fr-BE" baseline="0" dirty="0" err="1" smtClean="0"/>
              <a:t>increase</a:t>
            </a:r>
            <a:r>
              <a:rPr lang="fr-BE" baseline="0" dirty="0" smtClean="0"/>
              <a:t> to HIV in </a:t>
            </a:r>
            <a:r>
              <a:rPr lang="fr-BE" baseline="0" dirty="0" err="1" smtClean="0"/>
              <a:t>current</a:t>
            </a:r>
            <a:r>
              <a:rPr lang="fr-BE" baseline="0" dirty="0" smtClean="0"/>
              <a:t> situation – </a:t>
            </a:r>
            <a:r>
              <a:rPr lang="fr-BE" baseline="0" dirty="0" err="1" smtClean="0"/>
              <a:t>health</a:t>
            </a:r>
            <a:r>
              <a:rPr lang="fr-BE" baseline="0" dirty="0" smtClean="0"/>
              <a:t> budget </a:t>
            </a:r>
            <a:r>
              <a:rPr lang="fr-BE" baseline="0" dirty="0" err="1" smtClean="0"/>
              <a:t>cuts</a:t>
            </a:r>
            <a:r>
              <a:rPr lang="fr-BE" baseline="0" dirty="0" smtClean="0"/>
              <a:t> and </a:t>
            </a:r>
            <a:r>
              <a:rPr lang="fr-BE" baseline="0" dirty="0" err="1" smtClean="0"/>
              <a:t>deficit</a:t>
            </a:r>
            <a:r>
              <a:rPr lang="fr-BE" baseline="0" dirty="0" smtClean="0"/>
              <a:t> </a:t>
            </a:r>
            <a:r>
              <a:rPr lang="fr-BE" baseline="0" dirty="0" err="1" smtClean="0"/>
              <a:t>creating</a:t>
            </a:r>
            <a:r>
              <a:rPr lang="fr-BE" baseline="0" dirty="0" smtClean="0"/>
              <a:t> gaps; </a:t>
            </a:r>
            <a:r>
              <a:rPr lang="fr-BE" baseline="0" dirty="0" err="1" smtClean="0"/>
              <a:t>health</a:t>
            </a:r>
            <a:r>
              <a:rPr lang="fr-BE" baseline="0" dirty="0" smtClean="0"/>
              <a:t> </a:t>
            </a:r>
            <a:r>
              <a:rPr lang="fr-BE" baseline="0" dirty="0" err="1" smtClean="0"/>
              <a:t>systems</a:t>
            </a:r>
            <a:r>
              <a:rPr lang="fr-BE" baseline="0" dirty="0" smtClean="0"/>
              <a:t> </a:t>
            </a:r>
            <a:r>
              <a:rPr lang="fr-BE" baseline="0" dirty="0" err="1" smtClean="0"/>
              <a:t>overall</a:t>
            </a:r>
            <a:r>
              <a:rPr lang="fr-BE" baseline="0" dirty="0" smtClean="0"/>
              <a:t> </a:t>
            </a:r>
            <a:r>
              <a:rPr lang="fr-BE" baseline="0" dirty="0" err="1" smtClean="0"/>
              <a:t>weakened</a:t>
            </a:r>
            <a:r>
              <a:rPr lang="fr-BE" baseline="0" dirty="0" smtClean="0"/>
              <a:t> </a:t>
            </a:r>
            <a:r>
              <a:rPr lang="fr-BE" baseline="0" dirty="0" err="1" smtClean="0"/>
              <a:t>with</a:t>
            </a:r>
            <a:r>
              <a:rPr lang="fr-BE" baseline="0" dirty="0" smtClean="0"/>
              <a:t> </a:t>
            </a:r>
            <a:r>
              <a:rPr lang="fr-BE" baseline="0" dirty="0" err="1" smtClean="0"/>
              <a:t>effect</a:t>
            </a:r>
            <a:r>
              <a:rPr lang="fr-BE" baseline="0" dirty="0" smtClean="0"/>
              <a:t> on performance</a:t>
            </a:r>
          </a:p>
          <a:p>
            <a:pPr marL="171450" indent="-171450">
              <a:buFont typeface="Arial" charset="0"/>
              <a:buChar char="•"/>
            </a:pPr>
            <a:r>
              <a:rPr lang="fr-BE" baseline="0" dirty="0" smtClean="0"/>
              <a:t>US: </a:t>
            </a:r>
            <a:r>
              <a:rPr lang="fr-BE" baseline="0" dirty="0" err="1" smtClean="0"/>
              <a:t>community</a:t>
            </a:r>
            <a:r>
              <a:rPr lang="fr-BE" baseline="0" dirty="0" smtClean="0"/>
              <a:t> </a:t>
            </a:r>
            <a:r>
              <a:rPr lang="fr-BE" baseline="0" dirty="0" err="1" smtClean="0"/>
              <a:t>activities</a:t>
            </a:r>
            <a:r>
              <a:rPr lang="fr-BE" baseline="0" dirty="0" smtClean="0"/>
              <a:t> shift to USAID: </a:t>
            </a:r>
            <a:r>
              <a:rPr lang="fr-BE" baseline="0" dirty="0" err="1" smtClean="0"/>
              <a:t>why</a:t>
            </a:r>
            <a:r>
              <a:rPr lang="fr-BE" baseline="0" dirty="0" smtClean="0"/>
              <a:t>?</a:t>
            </a:r>
          </a:p>
          <a:p>
            <a:pPr marL="171450" indent="-171450">
              <a:buFont typeface="Arial" charset="0"/>
              <a:buChar char="•"/>
            </a:pPr>
            <a:r>
              <a:rPr lang="fr-BE" baseline="0" dirty="0" smtClean="0"/>
              <a:t>US </a:t>
            </a:r>
            <a:r>
              <a:rPr lang="fr-BE" baseline="0" dirty="0" err="1" smtClean="0"/>
              <a:t>gagrule</a:t>
            </a:r>
            <a:r>
              <a:rPr lang="fr-BE" baseline="0" dirty="0" smtClean="0"/>
              <a:t> </a:t>
            </a:r>
            <a:r>
              <a:rPr lang="fr-BE" baseline="0" dirty="0" err="1" smtClean="0"/>
              <a:t>also</a:t>
            </a:r>
            <a:r>
              <a:rPr lang="fr-BE" baseline="0" dirty="0" smtClean="0"/>
              <a:t> </a:t>
            </a:r>
            <a:r>
              <a:rPr lang="fr-BE" baseline="0" dirty="0" err="1" smtClean="0"/>
              <a:t>causing</a:t>
            </a:r>
            <a:r>
              <a:rPr lang="fr-BE" baseline="0" dirty="0" smtClean="0"/>
              <a:t> </a:t>
            </a:r>
            <a:r>
              <a:rPr lang="fr-BE" baseline="0" dirty="0" err="1" smtClean="0"/>
              <a:t>problems</a:t>
            </a:r>
            <a:r>
              <a:rPr lang="fr-BE" baseline="0" dirty="0" smtClean="0"/>
              <a:t> in SRH </a:t>
            </a:r>
            <a:r>
              <a:rPr lang="fr-BE" baseline="0" dirty="0" err="1" smtClean="0"/>
              <a:t>eg</a:t>
            </a:r>
            <a:r>
              <a:rPr lang="fr-BE" baseline="0" dirty="0" smtClean="0"/>
              <a:t> </a:t>
            </a:r>
            <a:r>
              <a:rPr lang="fr-BE" baseline="0" dirty="0" err="1" smtClean="0"/>
              <a:t>tete</a:t>
            </a:r>
            <a:endParaRPr lang="en-GB" baseline="0" dirty="0" smtClean="0"/>
          </a:p>
          <a:p>
            <a:endParaRPr lang="fr-BE" baseline="0" dirty="0" smtClean="0"/>
          </a:p>
          <a:p>
            <a:r>
              <a:rPr lang="fr-BE" baseline="0" dirty="0" smtClean="0"/>
              <a:t>[mit] I </a:t>
            </a:r>
            <a:r>
              <a:rPr lang="fr-BE" baseline="0" dirty="0" err="1" smtClean="0"/>
              <a:t>suggest</a:t>
            </a:r>
            <a:r>
              <a:rPr lang="fr-BE" baseline="0" dirty="0" smtClean="0"/>
              <a:t> to </a:t>
            </a:r>
            <a:r>
              <a:rPr lang="fr-BE" baseline="0" dirty="0" err="1" smtClean="0"/>
              <a:t>add</a:t>
            </a:r>
            <a:r>
              <a:rPr lang="fr-BE" baseline="0" dirty="0" smtClean="0"/>
              <a:t> </a:t>
            </a:r>
            <a:r>
              <a:rPr lang="fr-BE" baseline="0" dirty="0" err="1" smtClean="0"/>
              <a:t>some</a:t>
            </a:r>
            <a:r>
              <a:rPr lang="fr-BE" baseline="0" dirty="0" smtClean="0"/>
              <a:t> indication </a:t>
            </a:r>
            <a:r>
              <a:rPr lang="fr-BE" baseline="0" dirty="0" err="1" smtClean="0"/>
              <a:t>why</a:t>
            </a:r>
            <a:r>
              <a:rPr lang="fr-BE" baseline="0" dirty="0" smtClean="0"/>
              <a:t> the </a:t>
            </a:r>
            <a:r>
              <a:rPr lang="fr-BE" baseline="0" dirty="0" err="1" smtClean="0"/>
              <a:t>gvt</a:t>
            </a:r>
            <a:r>
              <a:rPr lang="fr-BE" baseline="0" dirty="0" smtClean="0"/>
              <a:t> </a:t>
            </a:r>
            <a:r>
              <a:rPr lang="fr-BE" baseline="0" dirty="0" err="1" smtClean="0"/>
              <a:t>cannot</a:t>
            </a:r>
            <a:r>
              <a:rPr lang="fr-BE" baseline="0" dirty="0" smtClean="0"/>
              <a:t> </a:t>
            </a:r>
            <a:r>
              <a:rPr lang="fr-BE" baseline="0" dirty="0" err="1" smtClean="0"/>
              <a:t>be</a:t>
            </a:r>
            <a:r>
              <a:rPr lang="fr-BE" baseline="0" dirty="0" smtClean="0"/>
              <a:t> </a:t>
            </a:r>
            <a:r>
              <a:rPr lang="fr-BE" baseline="0" dirty="0" err="1" smtClean="0"/>
              <a:t>expected</a:t>
            </a:r>
            <a:r>
              <a:rPr lang="fr-BE" baseline="0" dirty="0" smtClean="0"/>
              <a:t> to mobilise </a:t>
            </a:r>
            <a:r>
              <a:rPr lang="fr-BE" baseline="0" dirty="0" err="1" smtClean="0"/>
              <a:t>resources</a:t>
            </a:r>
            <a:r>
              <a:rPr lang="fr-BE" baseline="0" dirty="0" smtClean="0"/>
              <a:t> to </a:t>
            </a:r>
            <a:r>
              <a:rPr lang="fr-BE" baseline="0" dirty="0" err="1" smtClean="0"/>
              <a:t>compensate</a:t>
            </a:r>
            <a:r>
              <a:rPr lang="fr-BE" baseline="0" dirty="0" smtClean="0"/>
              <a:t> for gaps:</a:t>
            </a:r>
          </a:p>
          <a:p>
            <a:r>
              <a:rPr lang="fr-BE" baseline="0" dirty="0" smtClean="0"/>
              <a:t>The </a:t>
            </a:r>
            <a:r>
              <a:rPr lang="fr-BE" baseline="0" dirty="0" err="1" smtClean="0"/>
              <a:t>overall</a:t>
            </a:r>
            <a:r>
              <a:rPr lang="fr-BE" baseline="0" dirty="0" smtClean="0"/>
              <a:t> </a:t>
            </a:r>
            <a:r>
              <a:rPr lang="fr-BE" baseline="0" dirty="0" err="1" smtClean="0"/>
              <a:t>health</a:t>
            </a:r>
            <a:r>
              <a:rPr lang="fr-BE" baseline="0" dirty="0" smtClean="0"/>
              <a:t> </a:t>
            </a:r>
            <a:r>
              <a:rPr lang="fr-BE" baseline="0" dirty="0" err="1" smtClean="0"/>
              <a:t>financing</a:t>
            </a:r>
            <a:r>
              <a:rPr lang="fr-BE" baseline="0" dirty="0" smtClean="0"/>
              <a:t> situation of Mozambique </a:t>
            </a:r>
            <a:r>
              <a:rPr lang="fr-BE" baseline="0" dirty="0" err="1" smtClean="0"/>
              <a:t>is</a:t>
            </a:r>
            <a:r>
              <a:rPr lang="fr-BE" baseline="0" dirty="0" smtClean="0"/>
              <a:t> dire. Due to </a:t>
            </a:r>
            <a:r>
              <a:rPr lang="fr-BE" baseline="0" dirty="0" err="1" smtClean="0"/>
              <a:t>reduced</a:t>
            </a:r>
            <a:r>
              <a:rPr lang="fr-BE" baseline="0" dirty="0" smtClean="0"/>
              <a:t> </a:t>
            </a:r>
            <a:r>
              <a:rPr lang="fr-BE" baseline="0" dirty="0" err="1" smtClean="0"/>
              <a:t>economic</a:t>
            </a:r>
            <a:r>
              <a:rPr lang="fr-BE" baseline="0" dirty="0" smtClean="0"/>
              <a:t> </a:t>
            </a:r>
            <a:r>
              <a:rPr lang="fr-BE" baseline="0" dirty="0" err="1" smtClean="0"/>
              <a:t>growth</a:t>
            </a:r>
            <a:r>
              <a:rPr lang="fr-BE" baseline="0" dirty="0" smtClean="0"/>
              <a:t> and due to suspension of all </a:t>
            </a:r>
            <a:r>
              <a:rPr lang="fr-BE" baseline="0" dirty="0" err="1" smtClean="0"/>
              <a:t>aid</a:t>
            </a:r>
            <a:r>
              <a:rPr lang="fr-BE" baseline="0" dirty="0" smtClean="0"/>
              <a:t> on budget </a:t>
            </a:r>
            <a:r>
              <a:rPr lang="fr-BE" baseline="0" dirty="0" err="1" smtClean="0"/>
              <a:t>after</a:t>
            </a:r>
            <a:r>
              <a:rPr lang="fr-BE" baseline="0" dirty="0" smtClean="0"/>
              <a:t> an ‘</a:t>
            </a:r>
            <a:r>
              <a:rPr lang="fr-BE" baseline="0" dirty="0" err="1" smtClean="0"/>
              <a:t>illegal</a:t>
            </a:r>
            <a:r>
              <a:rPr lang="fr-BE" baseline="0" dirty="0" smtClean="0"/>
              <a:t> </a:t>
            </a:r>
            <a:r>
              <a:rPr lang="fr-BE" baseline="0" dirty="0" err="1" smtClean="0"/>
              <a:t>loans</a:t>
            </a:r>
            <a:r>
              <a:rPr lang="fr-BE" baseline="0" dirty="0" smtClean="0"/>
              <a:t>’ </a:t>
            </a:r>
            <a:r>
              <a:rPr lang="fr-BE" baseline="0" dirty="0" err="1" smtClean="0"/>
              <a:t>scandal</a:t>
            </a:r>
            <a:r>
              <a:rPr lang="fr-BE" baseline="0" dirty="0" smtClean="0"/>
              <a:t>, the </a:t>
            </a:r>
            <a:r>
              <a:rPr lang="fr-BE" baseline="0" dirty="0" err="1" smtClean="0"/>
              <a:t>health</a:t>
            </a:r>
            <a:r>
              <a:rPr lang="fr-BE" baseline="0" dirty="0" smtClean="0"/>
              <a:t> budget </a:t>
            </a:r>
            <a:r>
              <a:rPr lang="fr-BE" baseline="0" dirty="0" err="1" smtClean="0"/>
              <a:t>is</a:t>
            </a:r>
            <a:r>
              <a:rPr lang="fr-BE" baseline="0" dirty="0" smtClean="0"/>
              <a:t> hot by an important </a:t>
            </a:r>
            <a:r>
              <a:rPr lang="fr-BE" baseline="0" dirty="0" err="1" smtClean="0"/>
              <a:t>reduction</a:t>
            </a:r>
            <a:r>
              <a:rPr lang="fr-BE" baseline="0" dirty="0" smtClean="0"/>
              <a:t> and </a:t>
            </a:r>
            <a:r>
              <a:rPr lang="fr-BE" baseline="0" dirty="0" err="1" smtClean="0"/>
              <a:t>problems</a:t>
            </a:r>
            <a:r>
              <a:rPr lang="fr-BE" baseline="0" dirty="0" smtClean="0"/>
              <a:t> in cash flow. As a </a:t>
            </a:r>
            <a:r>
              <a:rPr lang="fr-BE" baseline="0" dirty="0" err="1" smtClean="0"/>
              <a:t>consequence</a:t>
            </a:r>
            <a:r>
              <a:rPr lang="fr-BE" baseline="0" dirty="0" smtClean="0"/>
              <a:t>, </a:t>
            </a:r>
            <a:r>
              <a:rPr lang="fr-BE" baseline="0" dirty="0" err="1" smtClean="0"/>
              <a:t>severe</a:t>
            </a:r>
            <a:r>
              <a:rPr lang="fr-BE" baseline="0" dirty="0" smtClean="0"/>
              <a:t> </a:t>
            </a:r>
            <a:r>
              <a:rPr lang="fr-BE" baseline="0" dirty="0" err="1" smtClean="0"/>
              <a:t>cuts</a:t>
            </a:r>
            <a:r>
              <a:rPr lang="fr-BE" baseline="0" dirty="0" smtClean="0"/>
              <a:t> to the budgets of </a:t>
            </a:r>
            <a:r>
              <a:rPr lang="fr-BE" baseline="0" dirty="0" err="1" smtClean="0"/>
              <a:t>health</a:t>
            </a:r>
            <a:r>
              <a:rPr lang="fr-BE" baseline="0" dirty="0" smtClean="0"/>
              <a:t> district and </a:t>
            </a:r>
            <a:r>
              <a:rPr lang="fr-BE" baseline="0" dirty="0" err="1" smtClean="0"/>
              <a:t>health</a:t>
            </a:r>
            <a:r>
              <a:rPr lang="fr-BE" baseline="0" dirty="0" smtClean="0"/>
              <a:t> </a:t>
            </a:r>
            <a:r>
              <a:rPr lang="fr-BE" baseline="0" dirty="0" err="1" smtClean="0"/>
              <a:t>facilities</a:t>
            </a:r>
            <a:r>
              <a:rPr lang="fr-BE" baseline="0" dirty="0" smtClean="0"/>
              <a:t> have </a:t>
            </a:r>
            <a:r>
              <a:rPr lang="fr-BE" baseline="0" dirty="0" err="1" smtClean="0"/>
              <a:t>led</a:t>
            </a:r>
            <a:r>
              <a:rPr lang="fr-BE" baseline="0" dirty="0" smtClean="0"/>
              <a:t> to </a:t>
            </a:r>
            <a:r>
              <a:rPr lang="fr-BE" baseline="0" dirty="0" err="1" smtClean="0"/>
              <a:t>lack</a:t>
            </a:r>
            <a:r>
              <a:rPr lang="fr-BE" baseline="0" dirty="0" smtClean="0"/>
              <a:t> of running </a:t>
            </a:r>
            <a:r>
              <a:rPr lang="fr-BE" baseline="0" dirty="0" err="1" smtClean="0"/>
              <a:t>costs</a:t>
            </a:r>
            <a:r>
              <a:rPr lang="fr-BE" baseline="0" dirty="0" smtClean="0"/>
              <a:t> for patient </a:t>
            </a:r>
            <a:r>
              <a:rPr lang="fr-BE" baseline="0" dirty="0" err="1" smtClean="0"/>
              <a:t>food</a:t>
            </a:r>
            <a:r>
              <a:rPr lang="fr-BE" baseline="0" dirty="0" smtClean="0"/>
              <a:t>, for transport for patient </a:t>
            </a:r>
            <a:r>
              <a:rPr lang="fr-BE" baseline="0" dirty="0" err="1" smtClean="0"/>
              <a:t>referrals</a:t>
            </a:r>
            <a:r>
              <a:rPr lang="fr-BE" baseline="0" dirty="0" smtClean="0"/>
              <a:t> and </a:t>
            </a:r>
            <a:r>
              <a:rPr lang="fr-BE" baseline="0" dirty="0" err="1" smtClean="0"/>
              <a:t>drugs</a:t>
            </a:r>
            <a:r>
              <a:rPr lang="fr-BE" baseline="0" dirty="0" smtClean="0"/>
              <a:t>, for night shifts and </a:t>
            </a:r>
            <a:r>
              <a:rPr lang="fr-BE" baseline="0" dirty="0" err="1" smtClean="0"/>
              <a:t>outreach</a:t>
            </a:r>
            <a:r>
              <a:rPr lang="fr-BE" baseline="0" dirty="0" smtClean="0"/>
              <a:t> </a:t>
            </a:r>
            <a:r>
              <a:rPr lang="fr-BE" baseline="0" dirty="0" err="1" smtClean="0"/>
              <a:t>activities</a:t>
            </a:r>
            <a:r>
              <a:rPr lang="fr-BE" baseline="0" dirty="0" smtClean="0"/>
              <a:t>. For HIV/TB services to </a:t>
            </a:r>
            <a:r>
              <a:rPr lang="fr-BE" baseline="0" dirty="0" err="1" smtClean="0"/>
              <a:t>contine</a:t>
            </a:r>
            <a:r>
              <a:rPr lang="fr-BE" baseline="0" dirty="0" smtClean="0"/>
              <a:t> more – not </a:t>
            </a:r>
            <a:r>
              <a:rPr lang="fr-BE" baseline="0" dirty="0" err="1" smtClean="0"/>
              <a:t>less</a:t>
            </a:r>
            <a:r>
              <a:rPr lang="fr-BE" baseline="0" dirty="0" smtClean="0"/>
              <a:t>- </a:t>
            </a:r>
            <a:r>
              <a:rPr lang="fr-BE" baseline="0" dirty="0" err="1" smtClean="0"/>
              <a:t>resources</a:t>
            </a:r>
            <a:r>
              <a:rPr lang="fr-BE" baseline="0" dirty="0" smtClean="0"/>
              <a:t> are </a:t>
            </a:r>
            <a:r>
              <a:rPr lang="fr-BE" baseline="0" dirty="0" err="1" smtClean="0"/>
              <a:t>needed</a:t>
            </a:r>
            <a:r>
              <a:rPr lang="fr-BE" baseline="0" dirty="0" smtClean="0"/>
              <a:t> to </a:t>
            </a:r>
            <a:r>
              <a:rPr lang="fr-BE" baseline="0" dirty="0" err="1" smtClean="0"/>
              <a:t>compensate</a:t>
            </a:r>
            <a:r>
              <a:rPr lang="fr-BE" baseline="0" dirty="0" smtClean="0"/>
              <a:t> </a:t>
            </a:r>
            <a:r>
              <a:rPr lang="fr-BE" baseline="0" dirty="0" err="1" smtClean="0"/>
              <a:t>weakened</a:t>
            </a:r>
            <a:r>
              <a:rPr lang="fr-BE" baseline="0" dirty="0" smtClean="0"/>
              <a:t> </a:t>
            </a:r>
            <a:r>
              <a:rPr lang="fr-BE" baseline="0" dirty="0" err="1" smtClean="0"/>
              <a:t>health</a:t>
            </a:r>
            <a:r>
              <a:rPr lang="fr-BE" baseline="0" dirty="0" smtClean="0"/>
              <a:t> </a:t>
            </a:r>
            <a:r>
              <a:rPr lang="fr-BE" baseline="0" dirty="0" err="1" smtClean="0"/>
              <a:t>systems</a:t>
            </a:r>
            <a:r>
              <a:rPr lang="fr-BE" baseline="0" dirty="0" smtClean="0"/>
              <a:t>.</a:t>
            </a:r>
          </a:p>
          <a:p>
            <a:r>
              <a:rPr lang="fr-BE" baseline="0" dirty="0" err="1" smtClean="0"/>
              <a:t>Faced</a:t>
            </a:r>
            <a:r>
              <a:rPr lang="fr-BE" baseline="0" dirty="0" smtClean="0"/>
              <a:t> </a:t>
            </a:r>
            <a:r>
              <a:rPr lang="fr-BE" baseline="0" dirty="0" err="1" smtClean="0"/>
              <a:t>with</a:t>
            </a:r>
            <a:r>
              <a:rPr lang="fr-BE" baseline="0" dirty="0" smtClean="0"/>
              <a:t> </a:t>
            </a:r>
            <a:r>
              <a:rPr lang="fr-BE" baseline="0" dirty="0" err="1" smtClean="0"/>
              <a:t>these</a:t>
            </a:r>
            <a:r>
              <a:rPr lang="fr-BE" baseline="0" dirty="0" smtClean="0"/>
              <a:t> </a:t>
            </a:r>
            <a:r>
              <a:rPr lang="fr-BE" baseline="0" dirty="0" err="1" smtClean="0"/>
              <a:t>shortfalls</a:t>
            </a:r>
            <a:r>
              <a:rPr lang="fr-BE" baseline="0" dirty="0" smtClean="0"/>
              <a:t> and limitation of </a:t>
            </a:r>
            <a:r>
              <a:rPr lang="fr-BE" baseline="0" dirty="0" err="1" smtClean="0"/>
              <a:t>other</a:t>
            </a:r>
            <a:r>
              <a:rPr lang="fr-BE" baseline="0" dirty="0" smtClean="0"/>
              <a:t> sources for </a:t>
            </a:r>
            <a:r>
              <a:rPr lang="fr-BE" baseline="0" dirty="0" err="1" smtClean="0"/>
              <a:t>domestic</a:t>
            </a:r>
            <a:r>
              <a:rPr lang="fr-BE" baseline="0" dirty="0" smtClean="0"/>
              <a:t> </a:t>
            </a:r>
            <a:r>
              <a:rPr lang="fr-BE" baseline="0" dirty="0" err="1" smtClean="0"/>
              <a:t>resource</a:t>
            </a:r>
            <a:r>
              <a:rPr lang="fr-BE" baseline="0" dirty="0" smtClean="0"/>
              <a:t> mobilisation, </a:t>
            </a:r>
            <a:r>
              <a:rPr lang="fr-BE" baseline="0" dirty="0" err="1" smtClean="0"/>
              <a:t>there</a:t>
            </a:r>
            <a:r>
              <a:rPr lang="fr-BE" baseline="0" dirty="0" smtClean="0"/>
              <a:t> are </a:t>
            </a:r>
            <a:r>
              <a:rPr lang="fr-BE" baseline="0" dirty="0" err="1" smtClean="0"/>
              <a:t>now</a:t>
            </a:r>
            <a:r>
              <a:rPr lang="fr-BE" baseline="0" dirty="0" smtClean="0"/>
              <a:t> discussions to </a:t>
            </a:r>
            <a:r>
              <a:rPr lang="fr-BE" baseline="0" dirty="0" err="1" smtClean="0"/>
              <a:t>introduce</a:t>
            </a:r>
            <a:r>
              <a:rPr lang="fr-BE" baseline="0" dirty="0" smtClean="0"/>
              <a:t> and </a:t>
            </a:r>
            <a:r>
              <a:rPr lang="fr-BE" baseline="0" dirty="0" err="1" smtClean="0"/>
              <a:t>increase</a:t>
            </a:r>
            <a:r>
              <a:rPr lang="fr-BE" baseline="0" dirty="0" smtClean="0"/>
              <a:t> patient </a:t>
            </a:r>
            <a:r>
              <a:rPr lang="fr-BE" baseline="0" dirty="0" err="1" smtClean="0"/>
              <a:t>fees</a:t>
            </a:r>
            <a:r>
              <a:rPr lang="fr-BE" baseline="0" dirty="0" smtClean="0"/>
              <a:t> as part of the </a:t>
            </a:r>
            <a:r>
              <a:rPr lang="fr-BE" baseline="0" dirty="0" err="1" smtClean="0"/>
              <a:t>health</a:t>
            </a:r>
            <a:r>
              <a:rPr lang="fr-BE" baseline="0" dirty="0" smtClean="0"/>
              <a:t> </a:t>
            </a:r>
            <a:r>
              <a:rPr lang="fr-BE" baseline="0" dirty="0" err="1" smtClean="0"/>
              <a:t>financing</a:t>
            </a:r>
            <a:r>
              <a:rPr lang="fr-BE" baseline="0" dirty="0" smtClean="0"/>
              <a:t> </a:t>
            </a:r>
            <a:r>
              <a:rPr lang="fr-BE" baseline="0" dirty="0" err="1" smtClean="0"/>
              <a:t>strategy</a:t>
            </a:r>
            <a:r>
              <a:rPr lang="fr-BE" baseline="0" dirty="0" smtClean="0"/>
              <a:t>, </a:t>
            </a:r>
            <a:r>
              <a:rPr lang="fr-BE" baseline="0" dirty="0" err="1" smtClean="0"/>
              <a:t>which</a:t>
            </a:r>
            <a:r>
              <a:rPr lang="fr-BE" baseline="0" dirty="0" smtClean="0"/>
              <a:t> </a:t>
            </a:r>
            <a:r>
              <a:rPr lang="fr-BE" baseline="0" dirty="0" err="1" smtClean="0"/>
              <a:t>wuld</a:t>
            </a:r>
            <a:r>
              <a:rPr lang="fr-BE" baseline="0" dirty="0" smtClean="0"/>
              <a:t> </a:t>
            </a:r>
            <a:r>
              <a:rPr lang="fr-BE" baseline="0" dirty="0" err="1" smtClean="0"/>
              <a:t>further</a:t>
            </a:r>
            <a:r>
              <a:rPr lang="fr-BE" baseline="0" dirty="0" smtClean="0"/>
              <a:t> </a:t>
            </a:r>
            <a:r>
              <a:rPr lang="fr-BE" baseline="0" dirty="0" err="1" smtClean="0"/>
              <a:t>increase</a:t>
            </a:r>
            <a:r>
              <a:rPr lang="fr-BE" baseline="0" dirty="0" smtClean="0"/>
              <a:t> </a:t>
            </a:r>
            <a:r>
              <a:rPr lang="fr-BE" baseline="0" dirty="0" err="1" smtClean="0"/>
              <a:t>access</a:t>
            </a:r>
            <a:r>
              <a:rPr lang="fr-BE" baseline="0" dirty="0" smtClean="0"/>
              <a:t> </a:t>
            </a:r>
            <a:r>
              <a:rPr lang="fr-BE" baseline="0" dirty="0" err="1" smtClean="0"/>
              <a:t>barriers</a:t>
            </a:r>
            <a:r>
              <a:rPr lang="fr-BE" baseline="0" dirty="0" smtClean="0"/>
              <a:t> to care – </a:t>
            </a:r>
            <a:r>
              <a:rPr lang="fr-BE" baseline="0" dirty="0" err="1" smtClean="0"/>
              <a:t>including</a:t>
            </a:r>
            <a:r>
              <a:rPr lang="fr-BE" baseline="0" dirty="0" smtClean="0"/>
              <a:t> for HIV services. </a:t>
            </a:r>
            <a:endParaRPr lang="en-GB" dirty="0"/>
          </a:p>
        </p:txBody>
      </p:sp>
      <p:sp>
        <p:nvSpPr>
          <p:cNvPr id="4" name="Slide Number Placeholder 3"/>
          <p:cNvSpPr>
            <a:spLocks noGrp="1"/>
          </p:cNvSpPr>
          <p:nvPr>
            <p:ph type="sldNum" sz="quarter" idx="10"/>
          </p:nvPr>
        </p:nvSpPr>
        <p:spPr/>
        <p:txBody>
          <a:bodyPr/>
          <a:lstStyle/>
          <a:p>
            <a:fld id="{04574E09-31A2-4CD3-B4F9-41D130D7E1EF}" type="slidenum">
              <a:rPr lang="en-GB" smtClean="0"/>
              <a:t>3</a:t>
            </a:fld>
            <a:endParaRPr lang="en-GB"/>
          </a:p>
        </p:txBody>
      </p:sp>
    </p:spTree>
    <p:extLst>
      <p:ext uri="{BB962C8B-B14F-4D97-AF65-F5344CB8AC3E}">
        <p14:creationId xmlns:p14="http://schemas.microsoft.com/office/powerpoint/2010/main" val="1372861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AU" sz="1200" b="0" kern="1200" baseline="0" dirty="0" smtClean="0">
                <a:solidFill>
                  <a:schemeClr val="tx1"/>
                </a:solidFill>
                <a:effectLst/>
                <a:latin typeface="+mn-lt"/>
                <a:ea typeface="+mn-ea"/>
                <a:cs typeface="+mn-cs"/>
              </a:rPr>
              <a:t>Country transition from donor dependence is something good. However, the how and the when it happens is crucial to not lose gains made and risk placing the burden on people and patients. </a:t>
            </a:r>
          </a:p>
          <a:p>
            <a:pPr marL="171450" indent="-171450">
              <a:buFontTx/>
              <a:buChar char="-"/>
            </a:pPr>
            <a:r>
              <a:rPr lang="en-AU" sz="1200" b="0" kern="1200" baseline="0" dirty="0" smtClean="0">
                <a:solidFill>
                  <a:schemeClr val="tx1"/>
                </a:solidFill>
                <a:effectLst/>
                <a:latin typeface="+mn-lt"/>
                <a:ea typeface="+mn-ea"/>
                <a:cs typeface="+mn-cs"/>
              </a:rPr>
              <a:t>Many donors base their investment decisions and when to transition on blunt indicators such as GNI per capita, while there is growing evidence that GNI is not an appropriate measure of a government’s capacity to invest in health (see e.g. Equitable Access Initiative). </a:t>
            </a:r>
          </a:p>
          <a:p>
            <a:pPr marL="171450" indent="-171450">
              <a:buFontTx/>
              <a:buChar char="-"/>
            </a:pPr>
            <a:r>
              <a:rPr lang="en-AU" sz="1200" b="0" kern="1200" baseline="0" dirty="0" smtClean="0">
                <a:solidFill>
                  <a:schemeClr val="tx1"/>
                </a:solidFill>
                <a:effectLst/>
                <a:latin typeface="+mn-lt"/>
                <a:ea typeface="+mn-ea"/>
                <a:cs typeface="+mn-cs"/>
              </a:rPr>
              <a:t>Assumptions based on a focus on willingness rather than capacity</a:t>
            </a:r>
          </a:p>
          <a:p>
            <a:pPr marL="171450" indent="-171450">
              <a:buFontTx/>
              <a:buChar char="-"/>
            </a:pPr>
            <a:endParaRPr lang="en-AU" sz="1200" b="0" kern="1200" baseline="0" dirty="0" smtClean="0">
              <a:solidFill>
                <a:schemeClr val="tx1"/>
              </a:solidFill>
              <a:effectLst/>
              <a:latin typeface="+mn-lt"/>
              <a:ea typeface="+mn-ea"/>
              <a:cs typeface="+mn-cs"/>
            </a:endParaRPr>
          </a:p>
          <a:p>
            <a:r>
              <a:rPr lang="sv-SE" baseline="0" dirty="0" err="1" smtClean="0"/>
              <a:t>Typically</a:t>
            </a:r>
            <a:r>
              <a:rPr lang="sv-SE" baseline="0" dirty="0" smtClean="0"/>
              <a:t>, </a:t>
            </a:r>
            <a:r>
              <a:rPr lang="sv-SE" baseline="0" dirty="0" err="1" smtClean="0"/>
              <a:t>one</a:t>
            </a:r>
            <a:r>
              <a:rPr lang="en-GB" baseline="0" dirty="0" smtClean="0"/>
              <a:t> of the major underlying assumptions is that as countries’ GNI grows, your ability to fund domestically grows, and your need for international assistance decreases. Especially it is assumed the need for grants diminishes and international loans can take the place of grants.</a:t>
            </a:r>
          </a:p>
          <a:p>
            <a:r>
              <a:rPr lang="sv-SE" baseline="0" dirty="0" smtClean="0"/>
              <a:t>The GNI evolution is </a:t>
            </a:r>
            <a:r>
              <a:rPr lang="sv-SE" baseline="0" dirty="0" err="1" smtClean="0"/>
              <a:t>seen</a:t>
            </a:r>
            <a:r>
              <a:rPr lang="sv-SE" baseline="0" dirty="0" smtClean="0"/>
              <a:t> as </a:t>
            </a:r>
            <a:r>
              <a:rPr lang="sv-SE" baseline="0" dirty="0" err="1" smtClean="0"/>
              <a:t>linear</a:t>
            </a:r>
            <a:r>
              <a:rPr lang="sv-SE" baseline="0" dirty="0" smtClean="0"/>
              <a:t>, </a:t>
            </a:r>
            <a:r>
              <a:rPr lang="sv-SE" baseline="0" dirty="0" err="1" smtClean="0"/>
              <a:t>without</a:t>
            </a:r>
            <a:r>
              <a:rPr lang="sv-SE" baseline="0" dirty="0" smtClean="0"/>
              <a:t> </a:t>
            </a:r>
            <a:r>
              <a:rPr lang="sv-SE" baseline="0" dirty="0" err="1" smtClean="0"/>
              <a:t>fallback</a:t>
            </a:r>
            <a:r>
              <a:rPr lang="sv-SE" baseline="0" dirty="0" smtClean="0"/>
              <a:t>- </a:t>
            </a:r>
            <a:r>
              <a:rPr lang="sv-SE" baseline="0" dirty="0" err="1" smtClean="0"/>
              <a:t>which</a:t>
            </a:r>
            <a:r>
              <a:rPr lang="sv-SE" baseline="0" dirty="0" smtClean="0"/>
              <a:t> is </a:t>
            </a:r>
            <a:r>
              <a:rPr lang="sv-SE" baseline="0" dirty="0" err="1" smtClean="0"/>
              <a:t>often</a:t>
            </a:r>
            <a:r>
              <a:rPr lang="sv-SE" baseline="0" dirty="0" smtClean="0"/>
              <a:t> not the </a:t>
            </a:r>
            <a:r>
              <a:rPr lang="sv-SE" baseline="0" dirty="0" err="1" smtClean="0"/>
              <a:t>reality</a:t>
            </a:r>
            <a:r>
              <a:rPr lang="sv-SE" baseline="0" dirty="0" smtClean="0"/>
              <a:t>. </a:t>
            </a:r>
            <a:r>
              <a:rPr lang="sv-SE" baseline="0" dirty="0" err="1" smtClean="0"/>
              <a:t>Several</a:t>
            </a:r>
            <a:r>
              <a:rPr lang="sv-SE" baseline="0" dirty="0" smtClean="0"/>
              <a:t> </a:t>
            </a:r>
            <a:r>
              <a:rPr lang="sv-SE" baseline="0" dirty="0" err="1" smtClean="0"/>
              <a:t>countries</a:t>
            </a:r>
            <a:r>
              <a:rPr lang="sv-SE" baseline="0" dirty="0" smtClean="0"/>
              <a:t> do a jojo </a:t>
            </a:r>
            <a:r>
              <a:rPr lang="sv-SE" baseline="0" dirty="0" err="1" smtClean="0"/>
              <a:t>movement</a:t>
            </a:r>
            <a:r>
              <a:rPr lang="sv-SE" baseline="0" dirty="0" smtClean="0"/>
              <a:t>, </a:t>
            </a:r>
            <a:r>
              <a:rPr lang="sv-SE" baseline="0" dirty="0" err="1" smtClean="0"/>
              <a:t>with</a:t>
            </a:r>
            <a:r>
              <a:rPr lang="sv-SE" baseline="0" dirty="0" smtClean="0"/>
              <a:t> GNI per capita </a:t>
            </a:r>
            <a:r>
              <a:rPr lang="sv-SE" baseline="0" dirty="0" err="1" smtClean="0"/>
              <a:t>fluctuating</a:t>
            </a:r>
            <a:r>
              <a:rPr lang="sv-SE" baseline="0" dirty="0" smtClean="0"/>
              <a:t> just </a:t>
            </a:r>
            <a:r>
              <a:rPr lang="sv-SE" baseline="0" dirty="0" err="1" smtClean="0"/>
              <a:t>above</a:t>
            </a:r>
            <a:r>
              <a:rPr lang="sv-SE" baseline="0" dirty="0" smtClean="0"/>
              <a:t> or </a:t>
            </a:r>
            <a:r>
              <a:rPr lang="sv-SE" baseline="0" dirty="0" err="1" smtClean="0"/>
              <a:t>below</a:t>
            </a:r>
            <a:r>
              <a:rPr lang="sv-SE" baseline="0" dirty="0" smtClean="0"/>
              <a:t> the </a:t>
            </a:r>
            <a:r>
              <a:rPr lang="sv-SE" baseline="0" dirty="0" err="1" smtClean="0"/>
              <a:t>threshold</a:t>
            </a:r>
            <a:r>
              <a:rPr lang="sv-SE" baseline="0" dirty="0" smtClean="0"/>
              <a:t> and </a:t>
            </a:r>
            <a:r>
              <a:rPr lang="sv-SE" baseline="0" dirty="0" err="1" smtClean="0"/>
              <a:t>changing</a:t>
            </a:r>
            <a:r>
              <a:rPr lang="sv-SE" baseline="0" dirty="0" smtClean="0"/>
              <a:t> </a:t>
            </a:r>
            <a:r>
              <a:rPr lang="sv-SE" baseline="0" dirty="0" err="1" smtClean="0"/>
              <a:t>category</a:t>
            </a:r>
            <a:r>
              <a:rPr lang="sv-SE" baseline="0" dirty="0" smtClean="0"/>
              <a:t>.</a:t>
            </a:r>
          </a:p>
          <a:p>
            <a:pPr marL="171450" indent="-171450">
              <a:buFontTx/>
              <a:buChar char="-"/>
            </a:pPr>
            <a:endParaRPr lang="en-AU" sz="1200" b="0" kern="1200" baseline="0" dirty="0" smtClean="0">
              <a:solidFill>
                <a:schemeClr val="tx1"/>
              </a:solidFill>
              <a:effectLst/>
              <a:latin typeface="+mn-lt"/>
              <a:ea typeface="+mn-ea"/>
              <a:cs typeface="+mn-cs"/>
            </a:endParaRPr>
          </a:p>
          <a:p>
            <a:pPr marL="171450" indent="-171450">
              <a:buFontTx/>
              <a:buChar char="-"/>
            </a:pPr>
            <a:endParaRPr lang="en-AU" sz="1200" b="0" kern="1200" baseline="0" dirty="0" smtClean="0">
              <a:solidFill>
                <a:schemeClr val="tx1"/>
              </a:solidFill>
              <a:effectLst/>
              <a:latin typeface="+mn-lt"/>
              <a:ea typeface="+mn-ea"/>
              <a:cs typeface="+mn-cs"/>
            </a:endParaRPr>
          </a:p>
          <a:p>
            <a:pPr marL="0" indent="0">
              <a:buFontTx/>
              <a:buNone/>
            </a:pPr>
            <a:r>
              <a:rPr lang="en-AU" sz="1200" b="0" kern="1200" baseline="0" dirty="0" smtClean="0">
                <a:solidFill>
                  <a:schemeClr val="tx1"/>
                </a:solidFill>
                <a:effectLst/>
                <a:latin typeface="+mn-lt"/>
                <a:ea typeface="+mn-ea"/>
                <a:cs typeface="+mn-cs"/>
              </a:rPr>
              <a:t>NB: The Equitable Access Initiative headed by GF concluded that </a:t>
            </a:r>
            <a:r>
              <a:rPr lang="en-US" sz="1200" kern="1200" dirty="0" smtClean="0">
                <a:solidFill>
                  <a:schemeClr val="tx1"/>
                </a:solidFill>
                <a:effectLst/>
                <a:latin typeface="+mn-lt"/>
                <a:ea typeface="+mn-ea"/>
                <a:cs typeface="+mn-cs"/>
              </a:rPr>
              <a:t>GNI per capita is an imperfect proxy for understanding health need or a government’s capacity to invest in health.</a:t>
            </a:r>
            <a:r>
              <a:rPr lang="en-US" sz="1200" kern="1200" baseline="0" dirty="0" smtClean="0">
                <a:solidFill>
                  <a:schemeClr val="tx1"/>
                </a:solidFill>
                <a:effectLst/>
                <a:latin typeface="+mn-lt"/>
                <a:ea typeface="+mn-ea"/>
                <a:cs typeface="+mn-cs"/>
              </a:rPr>
              <a:t> It can be a </a:t>
            </a:r>
            <a:r>
              <a:rPr lang="en-US" sz="1200" kern="1200" dirty="0" smtClean="0">
                <a:solidFill>
                  <a:schemeClr val="tx1"/>
                </a:solidFill>
                <a:effectLst/>
                <a:latin typeface="+mn-lt"/>
                <a:ea typeface="+mn-ea"/>
                <a:cs typeface="+mn-cs"/>
              </a:rPr>
              <a:t>reliable starting point for assessing the average level of wealth or general economic capacity in a context.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hlinkClick r:id="rId3"/>
              </a:rPr>
              <a:t>https://www.theglobalfund.org/en/archive/equitable-access-initiative/</a:t>
            </a:r>
            <a:endParaRPr lang="en-US" sz="1200" kern="1200" dirty="0" smtClean="0">
              <a:solidFill>
                <a:schemeClr val="tx1"/>
              </a:solidFill>
              <a:effectLst/>
              <a:latin typeface="+mn-lt"/>
              <a:ea typeface="+mn-ea"/>
              <a:cs typeface="+mn-cs"/>
            </a:endParaRPr>
          </a:p>
          <a:p>
            <a:pPr marL="0" indent="0">
              <a:buFontTx/>
              <a:buNone/>
            </a:pPr>
            <a:endParaRPr lang="en-US" sz="1200" kern="1200" dirty="0" smtClean="0">
              <a:solidFill>
                <a:schemeClr val="tx1"/>
              </a:solidFill>
              <a:effectLst/>
              <a:latin typeface="+mn-lt"/>
              <a:ea typeface="+mn-ea"/>
              <a:cs typeface="+mn-cs"/>
            </a:endParaRPr>
          </a:p>
          <a:p>
            <a:pPr marL="0" indent="0">
              <a:buFontTx/>
              <a:buNone/>
            </a:pPr>
            <a:endParaRPr lang="en-AU" sz="1200" b="0" kern="1200" dirty="0" smtClean="0">
              <a:solidFill>
                <a:schemeClr val="tx1"/>
              </a:solidFill>
              <a:effectLst/>
              <a:latin typeface="+mn-lt"/>
              <a:ea typeface="+mn-ea"/>
              <a:cs typeface="+mn-cs"/>
            </a:endParaRPr>
          </a:p>
          <a:p>
            <a:endParaRPr lang="en-GB" dirty="0" smtClean="0"/>
          </a:p>
          <a:p>
            <a:endParaRPr lang="en-GB" dirty="0"/>
          </a:p>
        </p:txBody>
      </p:sp>
      <p:sp>
        <p:nvSpPr>
          <p:cNvPr id="4" name="Slide Number Placeholder 3"/>
          <p:cNvSpPr>
            <a:spLocks noGrp="1"/>
          </p:cNvSpPr>
          <p:nvPr>
            <p:ph type="sldNum" sz="quarter" idx="10"/>
          </p:nvPr>
        </p:nvSpPr>
        <p:spPr/>
        <p:txBody>
          <a:bodyPr/>
          <a:lstStyle/>
          <a:p>
            <a:fld id="{BF4082F0-FD33-AD40-BD5B-82A6AB66C3DD}" type="slidenum">
              <a:rPr lang="en-US" smtClean="0"/>
              <a:t>5</a:t>
            </a:fld>
            <a:endParaRPr lang="en-US"/>
          </a:p>
        </p:txBody>
      </p:sp>
    </p:spTree>
    <p:extLst>
      <p:ext uri="{BB962C8B-B14F-4D97-AF65-F5344CB8AC3E}">
        <p14:creationId xmlns:p14="http://schemas.microsoft.com/office/powerpoint/2010/main" val="2141934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AU" sz="1200" b="0" kern="1200" baseline="0" dirty="0" smtClean="0">
                <a:solidFill>
                  <a:schemeClr val="tx1"/>
                </a:solidFill>
                <a:effectLst/>
                <a:latin typeface="+mn-lt"/>
                <a:ea typeface="+mn-ea"/>
                <a:cs typeface="+mn-cs"/>
              </a:rPr>
              <a:t>Country transition from donor dependence is something good. However, the how and the when it happens is crucial to not lose gains made and risk placing the burden on people and patients. </a:t>
            </a:r>
          </a:p>
          <a:p>
            <a:pPr marL="171450" indent="-171450">
              <a:buFontTx/>
              <a:buChar char="-"/>
            </a:pPr>
            <a:r>
              <a:rPr lang="en-AU" sz="1200" b="0" kern="1200" baseline="0" dirty="0" smtClean="0">
                <a:solidFill>
                  <a:schemeClr val="tx1"/>
                </a:solidFill>
                <a:effectLst/>
                <a:latin typeface="+mn-lt"/>
                <a:ea typeface="+mn-ea"/>
                <a:cs typeface="+mn-cs"/>
              </a:rPr>
              <a:t>Many donors base their investment decisions and when to transition on blunt indicators such as GNI per capita, while there is growing evidence that GNI is not an appropriate measure of a government’s capacity to invest in health (see e.g. Equitable Access Initiative). </a:t>
            </a:r>
          </a:p>
          <a:p>
            <a:pPr marL="171450" indent="-171450">
              <a:buFontTx/>
              <a:buChar char="-"/>
            </a:pPr>
            <a:r>
              <a:rPr lang="en-AU" sz="1200" b="0" kern="1200" baseline="0" dirty="0" smtClean="0">
                <a:solidFill>
                  <a:schemeClr val="tx1"/>
                </a:solidFill>
                <a:effectLst/>
                <a:latin typeface="+mn-lt"/>
                <a:ea typeface="+mn-ea"/>
                <a:cs typeface="+mn-cs"/>
              </a:rPr>
              <a:t>Assumptions based on a focus on willingness rather than capacity</a:t>
            </a:r>
          </a:p>
          <a:p>
            <a:pPr marL="171450" indent="-171450">
              <a:buFontTx/>
              <a:buChar char="-"/>
            </a:pPr>
            <a:endParaRPr lang="en-AU" sz="1200" b="0" kern="1200" baseline="0" dirty="0" smtClean="0">
              <a:solidFill>
                <a:schemeClr val="tx1"/>
              </a:solidFill>
              <a:effectLst/>
              <a:latin typeface="+mn-lt"/>
              <a:ea typeface="+mn-ea"/>
              <a:cs typeface="+mn-cs"/>
            </a:endParaRPr>
          </a:p>
          <a:p>
            <a:r>
              <a:rPr lang="sv-SE" baseline="0" dirty="0" err="1" smtClean="0"/>
              <a:t>Typically</a:t>
            </a:r>
            <a:r>
              <a:rPr lang="sv-SE" baseline="0" dirty="0" smtClean="0"/>
              <a:t>, </a:t>
            </a:r>
            <a:r>
              <a:rPr lang="sv-SE" baseline="0" dirty="0" err="1" smtClean="0"/>
              <a:t>one</a:t>
            </a:r>
            <a:r>
              <a:rPr lang="en-GB" baseline="0" dirty="0" smtClean="0"/>
              <a:t> of the major underlying assumptions is that as countries’ GNI grows, your ability to fund domestically grows, and your need for international assistance decreases. Especially it is assumed the need for grants diminishes and international loans can take the place of grants.</a:t>
            </a:r>
          </a:p>
          <a:p>
            <a:r>
              <a:rPr lang="sv-SE" baseline="0" dirty="0" smtClean="0"/>
              <a:t>The GNI evolution is </a:t>
            </a:r>
            <a:r>
              <a:rPr lang="sv-SE" baseline="0" dirty="0" err="1" smtClean="0"/>
              <a:t>seen</a:t>
            </a:r>
            <a:r>
              <a:rPr lang="sv-SE" baseline="0" dirty="0" smtClean="0"/>
              <a:t> as </a:t>
            </a:r>
            <a:r>
              <a:rPr lang="sv-SE" baseline="0" dirty="0" err="1" smtClean="0"/>
              <a:t>linear</a:t>
            </a:r>
            <a:r>
              <a:rPr lang="sv-SE" baseline="0" dirty="0" smtClean="0"/>
              <a:t>, </a:t>
            </a:r>
            <a:r>
              <a:rPr lang="sv-SE" baseline="0" dirty="0" err="1" smtClean="0"/>
              <a:t>without</a:t>
            </a:r>
            <a:r>
              <a:rPr lang="sv-SE" baseline="0" dirty="0" smtClean="0"/>
              <a:t> </a:t>
            </a:r>
            <a:r>
              <a:rPr lang="sv-SE" baseline="0" dirty="0" err="1" smtClean="0"/>
              <a:t>fallback</a:t>
            </a:r>
            <a:r>
              <a:rPr lang="sv-SE" baseline="0" dirty="0" smtClean="0"/>
              <a:t>- </a:t>
            </a:r>
            <a:r>
              <a:rPr lang="sv-SE" baseline="0" dirty="0" err="1" smtClean="0"/>
              <a:t>which</a:t>
            </a:r>
            <a:r>
              <a:rPr lang="sv-SE" baseline="0" dirty="0" smtClean="0"/>
              <a:t> is </a:t>
            </a:r>
            <a:r>
              <a:rPr lang="sv-SE" baseline="0" dirty="0" err="1" smtClean="0"/>
              <a:t>often</a:t>
            </a:r>
            <a:r>
              <a:rPr lang="sv-SE" baseline="0" dirty="0" smtClean="0"/>
              <a:t> not the </a:t>
            </a:r>
            <a:r>
              <a:rPr lang="sv-SE" baseline="0" dirty="0" err="1" smtClean="0"/>
              <a:t>reality</a:t>
            </a:r>
            <a:r>
              <a:rPr lang="sv-SE" baseline="0" dirty="0" smtClean="0"/>
              <a:t>. </a:t>
            </a:r>
            <a:r>
              <a:rPr lang="sv-SE" baseline="0" dirty="0" err="1" smtClean="0"/>
              <a:t>Several</a:t>
            </a:r>
            <a:r>
              <a:rPr lang="sv-SE" baseline="0" dirty="0" smtClean="0"/>
              <a:t> </a:t>
            </a:r>
            <a:r>
              <a:rPr lang="sv-SE" baseline="0" dirty="0" err="1" smtClean="0"/>
              <a:t>countries</a:t>
            </a:r>
            <a:r>
              <a:rPr lang="sv-SE" baseline="0" dirty="0" smtClean="0"/>
              <a:t> do a jojo </a:t>
            </a:r>
            <a:r>
              <a:rPr lang="sv-SE" baseline="0" dirty="0" err="1" smtClean="0"/>
              <a:t>movement</a:t>
            </a:r>
            <a:r>
              <a:rPr lang="sv-SE" baseline="0" dirty="0" smtClean="0"/>
              <a:t>, </a:t>
            </a:r>
            <a:r>
              <a:rPr lang="sv-SE" baseline="0" dirty="0" err="1" smtClean="0"/>
              <a:t>with</a:t>
            </a:r>
            <a:r>
              <a:rPr lang="sv-SE" baseline="0" dirty="0" smtClean="0"/>
              <a:t> GNI per capita </a:t>
            </a:r>
            <a:r>
              <a:rPr lang="sv-SE" baseline="0" dirty="0" err="1" smtClean="0"/>
              <a:t>fluctuating</a:t>
            </a:r>
            <a:r>
              <a:rPr lang="sv-SE" baseline="0" dirty="0" smtClean="0"/>
              <a:t> just </a:t>
            </a:r>
            <a:r>
              <a:rPr lang="sv-SE" baseline="0" dirty="0" err="1" smtClean="0"/>
              <a:t>above</a:t>
            </a:r>
            <a:r>
              <a:rPr lang="sv-SE" baseline="0" dirty="0" smtClean="0"/>
              <a:t> or </a:t>
            </a:r>
            <a:r>
              <a:rPr lang="sv-SE" baseline="0" dirty="0" err="1" smtClean="0"/>
              <a:t>below</a:t>
            </a:r>
            <a:r>
              <a:rPr lang="sv-SE" baseline="0" dirty="0" smtClean="0"/>
              <a:t> the </a:t>
            </a:r>
            <a:r>
              <a:rPr lang="sv-SE" baseline="0" dirty="0" err="1" smtClean="0"/>
              <a:t>threshold</a:t>
            </a:r>
            <a:r>
              <a:rPr lang="sv-SE" baseline="0" dirty="0" smtClean="0"/>
              <a:t> and </a:t>
            </a:r>
            <a:r>
              <a:rPr lang="sv-SE" baseline="0" dirty="0" err="1" smtClean="0"/>
              <a:t>changing</a:t>
            </a:r>
            <a:r>
              <a:rPr lang="sv-SE" baseline="0" dirty="0" smtClean="0"/>
              <a:t> </a:t>
            </a:r>
            <a:r>
              <a:rPr lang="sv-SE" baseline="0" dirty="0" err="1" smtClean="0"/>
              <a:t>category</a:t>
            </a:r>
            <a:r>
              <a:rPr lang="sv-SE" baseline="0" dirty="0" smtClean="0"/>
              <a:t>.</a:t>
            </a:r>
          </a:p>
          <a:p>
            <a:pPr marL="171450" indent="-171450">
              <a:buFontTx/>
              <a:buChar char="-"/>
            </a:pPr>
            <a:endParaRPr lang="en-AU" sz="1200" b="0" kern="1200" baseline="0" dirty="0" smtClean="0">
              <a:solidFill>
                <a:schemeClr val="tx1"/>
              </a:solidFill>
              <a:effectLst/>
              <a:latin typeface="+mn-lt"/>
              <a:ea typeface="+mn-ea"/>
              <a:cs typeface="+mn-cs"/>
            </a:endParaRPr>
          </a:p>
          <a:p>
            <a:pPr marL="171450" indent="-171450">
              <a:buFontTx/>
              <a:buChar char="-"/>
            </a:pPr>
            <a:endParaRPr lang="en-AU" sz="1200" b="0" kern="1200" baseline="0" dirty="0" smtClean="0">
              <a:solidFill>
                <a:schemeClr val="tx1"/>
              </a:solidFill>
              <a:effectLst/>
              <a:latin typeface="+mn-lt"/>
              <a:ea typeface="+mn-ea"/>
              <a:cs typeface="+mn-cs"/>
            </a:endParaRPr>
          </a:p>
          <a:p>
            <a:pPr marL="0" indent="0">
              <a:buFontTx/>
              <a:buNone/>
            </a:pPr>
            <a:r>
              <a:rPr lang="en-AU" sz="1200" b="0" kern="1200" baseline="0" dirty="0" smtClean="0">
                <a:solidFill>
                  <a:schemeClr val="tx1"/>
                </a:solidFill>
                <a:effectLst/>
                <a:latin typeface="+mn-lt"/>
                <a:ea typeface="+mn-ea"/>
                <a:cs typeface="+mn-cs"/>
              </a:rPr>
              <a:t>NB: The Equitable Access Initiative headed by GF concluded that </a:t>
            </a:r>
            <a:r>
              <a:rPr lang="en-US" sz="1200" kern="1200" dirty="0" smtClean="0">
                <a:solidFill>
                  <a:schemeClr val="tx1"/>
                </a:solidFill>
                <a:effectLst/>
                <a:latin typeface="+mn-lt"/>
                <a:ea typeface="+mn-ea"/>
                <a:cs typeface="+mn-cs"/>
              </a:rPr>
              <a:t>GNI per capita is an imperfect proxy for understanding health need or a government’s capacity to invest in health.</a:t>
            </a:r>
            <a:r>
              <a:rPr lang="en-US" sz="1200" kern="1200" baseline="0" dirty="0" smtClean="0">
                <a:solidFill>
                  <a:schemeClr val="tx1"/>
                </a:solidFill>
                <a:effectLst/>
                <a:latin typeface="+mn-lt"/>
                <a:ea typeface="+mn-ea"/>
                <a:cs typeface="+mn-cs"/>
              </a:rPr>
              <a:t> It can be a </a:t>
            </a:r>
            <a:r>
              <a:rPr lang="en-US" sz="1200" kern="1200" dirty="0" smtClean="0">
                <a:solidFill>
                  <a:schemeClr val="tx1"/>
                </a:solidFill>
                <a:effectLst/>
                <a:latin typeface="+mn-lt"/>
                <a:ea typeface="+mn-ea"/>
                <a:cs typeface="+mn-cs"/>
              </a:rPr>
              <a:t>reliable starting point for assessing the average level of wealth or general economic capacity in a context.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hlinkClick r:id="rId3"/>
              </a:rPr>
              <a:t>https://www.theglobalfund.org/en/archive/equitable-access-initiative/</a:t>
            </a:r>
            <a:endParaRPr lang="en-US" sz="1200" kern="1200" dirty="0" smtClean="0">
              <a:solidFill>
                <a:schemeClr val="tx1"/>
              </a:solidFill>
              <a:effectLst/>
              <a:latin typeface="+mn-lt"/>
              <a:ea typeface="+mn-ea"/>
              <a:cs typeface="+mn-cs"/>
            </a:endParaRPr>
          </a:p>
          <a:p>
            <a:pPr marL="0" indent="0">
              <a:buFontTx/>
              <a:buNone/>
            </a:pPr>
            <a:endParaRPr lang="en-US" sz="1200" kern="1200" dirty="0" smtClean="0">
              <a:solidFill>
                <a:schemeClr val="tx1"/>
              </a:solidFill>
              <a:effectLst/>
              <a:latin typeface="+mn-lt"/>
              <a:ea typeface="+mn-ea"/>
              <a:cs typeface="+mn-cs"/>
            </a:endParaRPr>
          </a:p>
          <a:p>
            <a:pPr marL="0" indent="0">
              <a:buFontTx/>
              <a:buNone/>
            </a:pPr>
            <a:endParaRPr lang="en-AU" sz="1200" b="0" kern="1200" dirty="0" smtClean="0">
              <a:solidFill>
                <a:schemeClr val="tx1"/>
              </a:solidFill>
              <a:effectLst/>
              <a:latin typeface="+mn-lt"/>
              <a:ea typeface="+mn-ea"/>
              <a:cs typeface="+mn-cs"/>
            </a:endParaRPr>
          </a:p>
          <a:p>
            <a:endParaRPr lang="en-GB" dirty="0" smtClean="0"/>
          </a:p>
          <a:p>
            <a:endParaRPr lang="en-GB" dirty="0"/>
          </a:p>
        </p:txBody>
      </p:sp>
      <p:sp>
        <p:nvSpPr>
          <p:cNvPr id="4" name="Slide Number Placeholder 3"/>
          <p:cNvSpPr>
            <a:spLocks noGrp="1"/>
          </p:cNvSpPr>
          <p:nvPr>
            <p:ph type="sldNum" sz="quarter" idx="10"/>
          </p:nvPr>
        </p:nvSpPr>
        <p:spPr/>
        <p:txBody>
          <a:bodyPr/>
          <a:lstStyle/>
          <a:p>
            <a:fld id="{BF4082F0-FD33-AD40-BD5B-82A6AB66C3DD}" type="slidenum">
              <a:rPr lang="en-US" smtClean="0"/>
              <a:t>6</a:t>
            </a:fld>
            <a:endParaRPr lang="en-US"/>
          </a:p>
        </p:txBody>
      </p:sp>
    </p:spTree>
    <p:extLst>
      <p:ext uri="{BB962C8B-B14F-4D97-AF65-F5344CB8AC3E}">
        <p14:creationId xmlns:p14="http://schemas.microsoft.com/office/powerpoint/2010/main" val="1601297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Gaps</a:t>
            </a:r>
            <a:r>
              <a:rPr lang="fr-BE" baseline="0" dirty="0" smtClean="0"/>
              <a:t> in cascade – have </a:t>
            </a:r>
            <a:r>
              <a:rPr lang="fr-BE" baseline="0" dirty="0" err="1" smtClean="0"/>
              <a:t>prompted</a:t>
            </a:r>
            <a:r>
              <a:rPr lang="fr-BE" baseline="0" dirty="0" smtClean="0"/>
              <a:t> s to </a:t>
            </a:r>
            <a:r>
              <a:rPr lang="fr-BE" baseline="0" dirty="0" err="1" smtClean="0"/>
              <a:t>identify</a:t>
            </a:r>
            <a:r>
              <a:rPr lang="fr-BE" baseline="0" dirty="0" smtClean="0"/>
              <a:t> </a:t>
            </a:r>
            <a:r>
              <a:rPr lang="fr-BE" baseline="0" dirty="0" err="1" smtClean="0"/>
              <a:t>effecties</a:t>
            </a:r>
            <a:r>
              <a:rPr lang="fr-BE" baseline="0" dirty="0" smtClean="0"/>
              <a:t> </a:t>
            </a:r>
            <a:r>
              <a:rPr lang="fr-BE" baseline="0" dirty="0" err="1" smtClean="0"/>
              <a:t>strategies</a:t>
            </a:r>
            <a:r>
              <a:rPr lang="fr-BE" baseline="0" dirty="0" smtClean="0"/>
              <a:t> to </a:t>
            </a:r>
            <a:r>
              <a:rPr lang="fr-BE" baseline="0" dirty="0" err="1" smtClean="0"/>
              <a:t>adress</a:t>
            </a:r>
            <a:r>
              <a:rPr lang="fr-BE" baseline="0" dirty="0" smtClean="0"/>
              <a:t> </a:t>
            </a:r>
            <a:r>
              <a:rPr lang="fr-BE" baseline="0" dirty="0" err="1" smtClean="0"/>
              <a:t>these</a:t>
            </a:r>
            <a:r>
              <a:rPr lang="fr-BE" baseline="0" dirty="0" smtClean="0"/>
              <a:t> gaps</a:t>
            </a:r>
          </a:p>
          <a:p>
            <a:r>
              <a:rPr lang="fr-BE" baseline="0" dirty="0" err="1" smtClean="0"/>
              <a:t>Such</a:t>
            </a:r>
            <a:r>
              <a:rPr lang="fr-BE" baseline="0" dirty="0" smtClean="0"/>
              <a:t> as </a:t>
            </a:r>
            <a:r>
              <a:rPr lang="fr-BE" baseline="0" dirty="0" err="1" smtClean="0"/>
              <a:t>decentralisation</a:t>
            </a:r>
            <a:r>
              <a:rPr lang="fr-BE" baseline="0" dirty="0" smtClean="0"/>
              <a:t>, </a:t>
            </a:r>
            <a:r>
              <a:rPr lang="fr-BE" baseline="0" dirty="0" err="1" smtClean="0"/>
              <a:t>task</a:t>
            </a:r>
            <a:r>
              <a:rPr lang="fr-BE" baseline="0" dirty="0" smtClean="0"/>
              <a:t> </a:t>
            </a:r>
            <a:r>
              <a:rPr lang="fr-BE" baseline="0" dirty="0" err="1" smtClean="0"/>
              <a:t>shifting</a:t>
            </a:r>
            <a:r>
              <a:rPr lang="fr-BE" baseline="0" dirty="0" smtClean="0"/>
              <a:t>, </a:t>
            </a:r>
            <a:r>
              <a:rPr lang="fr-BE" baseline="0" dirty="0" err="1" smtClean="0"/>
              <a:t>integration</a:t>
            </a:r>
            <a:r>
              <a:rPr lang="fr-BE" baseline="0" dirty="0" smtClean="0"/>
              <a:t> of HIV services, longer </a:t>
            </a:r>
            <a:r>
              <a:rPr lang="fr-BE" baseline="0" dirty="0" err="1" smtClean="0"/>
              <a:t>drug</a:t>
            </a:r>
            <a:r>
              <a:rPr lang="fr-BE" baseline="0" dirty="0" smtClean="0"/>
              <a:t> </a:t>
            </a:r>
            <a:r>
              <a:rPr lang="fr-BE" baseline="0" dirty="0" err="1" smtClean="0"/>
              <a:t>refills</a:t>
            </a:r>
            <a:endParaRPr lang="fr-BE" baseline="0" dirty="0" smtClean="0"/>
          </a:p>
          <a:p>
            <a:r>
              <a:rPr lang="fr-BE" baseline="0" dirty="0" smtClean="0"/>
              <a:t>But patient </a:t>
            </a:r>
            <a:r>
              <a:rPr lang="fr-BE" baseline="0" dirty="0" err="1" smtClean="0"/>
              <a:t>education</a:t>
            </a:r>
            <a:r>
              <a:rPr lang="fr-BE" baseline="0" dirty="0" smtClean="0"/>
              <a:t> and </a:t>
            </a:r>
            <a:r>
              <a:rPr lang="fr-BE" baseline="0" dirty="0" err="1" smtClean="0"/>
              <a:t>counselling</a:t>
            </a:r>
            <a:r>
              <a:rPr lang="fr-BE" baseline="0" dirty="0" smtClean="0"/>
              <a:t> have </a:t>
            </a:r>
            <a:r>
              <a:rPr lang="fr-BE" baseline="0" dirty="0" err="1" smtClean="0"/>
              <a:t>also</a:t>
            </a:r>
            <a:r>
              <a:rPr lang="fr-BE" baseline="0" dirty="0" smtClean="0"/>
              <a:t> </a:t>
            </a:r>
            <a:r>
              <a:rPr lang="fr-BE" baseline="0" dirty="0" err="1" smtClean="0"/>
              <a:t>shown</a:t>
            </a:r>
            <a:r>
              <a:rPr lang="fr-BE" baseline="0" dirty="0" smtClean="0"/>
              <a:t> to </a:t>
            </a:r>
            <a:r>
              <a:rPr lang="fr-BE" baseline="0" dirty="0" err="1" smtClean="0"/>
              <a:t>be</a:t>
            </a:r>
            <a:r>
              <a:rPr lang="fr-BE" baseline="0" dirty="0" smtClean="0"/>
              <a:t> effective </a:t>
            </a:r>
            <a:r>
              <a:rPr lang="fr-BE" baseline="0" dirty="0" err="1" smtClean="0"/>
              <a:t>strategies</a:t>
            </a:r>
            <a:r>
              <a:rPr lang="fr-BE" baseline="0" dirty="0" smtClean="0"/>
              <a:t> to </a:t>
            </a:r>
            <a:r>
              <a:rPr lang="fr-BE" baseline="0" dirty="0" err="1" smtClean="0"/>
              <a:t>adress</a:t>
            </a:r>
            <a:r>
              <a:rPr lang="fr-BE" baseline="0" dirty="0" smtClean="0"/>
              <a:t> </a:t>
            </a:r>
            <a:r>
              <a:rPr lang="fr-BE" baseline="0" dirty="0" err="1" smtClean="0"/>
              <a:t>these</a:t>
            </a:r>
            <a:r>
              <a:rPr lang="fr-BE" baseline="0" dirty="0" smtClean="0"/>
              <a:t> gaps</a:t>
            </a:r>
          </a:p>
          <a:p>
            <a:r>
              <a:rPr lang="fr-BE" dirty="0" smtClean="0"/>
              <a:t>--</a:t>
            </a:r>
          </a:p>
          <a:p>
            <a:r>
              <a:rPr lang="en-GB" dirty="0" smtClean="0"/>
              <a:t>We’re not done innovating, consolidation. …</a:t>
            </a:r>
            <a:r>
              <a:rPr lang="en-GB" baseline="0" dirty="0" smtClean="0"/>
              <a:t> </a:t>
            </a:r>
            <a:r>
              <a:rPr lang="en-GB" dirty="0" smtClean="0"/>
              <a:t>AIDS COMPETENT SOCIETY</a:t>
            </a:r>
          </a:p>
          <a:p>
            <a:r>
              <a:rPr lang="en-GB" dirty="0" smtClean="0"/>
              <a:t>--</a:t>
            </a:r>
          </a:p>
          <a:p>
            <a:r>
              <a:rPr lang="en-GB" dirty="0" err="1" smtClean="0"/>
              <a:t>Cmty</a:t>
            </a:r>
            <a:r>
              <a:rPr lang="en-GB" dirty="0" smtClean="0"/>
              <a:t> /  peer services</a:t>
            </a:r>
          </a:p>
          <a:p>
            <a:r>
              <a:rPr lang="en-GB" dirty="0" err="1" smtClean="0"/>
              <a:t>Cmty</a:t>
            </a:r>
            <a:r>
              <a:rPr lang="en-GB" dirty="0" smtClean="0"/>
              <a:t> advocacy and monitoring</a:t>
            </a:r>
          </a:p>
          <a:p>
            <a:endParaRPr lang="en-GB" dirty="0" smtClean="0"/>
          </a:p>
          <a:p>
            <a:endParaRPr lang="fr-BE" dirty="0"/>
          </a:p>
        </p:txBody>
      </p:sp>
      <p:sp>
        <p:nvSpPr>
          <p:cNvPr id="4" name="Slide Number Placeholder 3"/>
          <p:cNvSpPr>
            <a:spLocks noGrp="1"/>
          </p:cNvSpPr>
          <p:nvPr>
            <p:ph type="sldNum" sz="quarter" idx="10"/>
          </p:nvPr>
        </p:nvSpPr>
        <p:spPr/>
        <p:txBody>
          <a:bodyPr/>
          <a:lstStyle/>
          <a:p>
            <a:pPr>
              <a:defRPr/>
            </a:pPr>
            <a:fld id="{1798EE9A-86B2-40BE-94F3-E829A37906E4}" type="slidenum">
              <a:rPr lang="en-US" smtClean="0"/>
              <a:pPr>
                <a:defRPr/>
              </a:pPr>
              <a:t>8</a:t>
            </a:fld>
            <a:endParaRPr lang="en-US"/>
          </a:p>
        </p:txBody>
      </p:sp>
    </p:spTree>
    <p:extLst>
      <p:ext uri="{BB962C8B-B14F-4D97-AF65-F5344CB8AC3E}">
        <p14:creationId xmlns:p14="http://schemas.microsoft.com/office/powerpoint/2010/main" val="1744220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4082F0-FD33-AD40-BD5B-82A6AB66C3DD}" type="slidenum">
              <a:rPr lang="en-US" smtClean="0"/>
              <a:t>10</a:t>
            </a:fld>
            <a:endParaRPr lang="en-US"/>
          </a:p>
        </p:txBody>
      </p:sp>
    </p:spTree>
    <p:extLst>
      <p:ext uri="{BB962C8B-B14F-4D97-AF65-F5344CB8AC3E}">
        <p14:creationId xmlns:p14="http://schemas.microsoft.com/office/powerpoint/2010/main" val="1637790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dirty="0" smtClean="0">
                <a:solidFill>
                  <a:srgbClr val="000000"/>
                </a:solidFill>
              </a:rPr>
              <a:t>30% drop </a:t>
            </a:r>
            <a:r>
              <a:rPr lang="en-US" dirty="0" smtClean="0">
                <a:solidFill>
                  <a:srgbClr val="000000"/>
                </a:solidFill>
              </a:rPr>
              <a:t>in GFATM </a:t>
            </a:r>
            <a:r>
              <a:rPr lang="en-US" baseline="0" dirty="0" smtClean="0">
                <a:solidFill>
                  <a:srgbClr val="000000"/>
                </a:solidFill>
              </a:rPr>
              <a:t> </a:t>
            </a:r>
            <a:r>
              <a:rPr lang="en-US" dirty="0" smtClean="0">
                <a:solidFill>
                  <a:srgbClr val="000000"/>
                </a:solidFill>
              </a:rPr>
              <a:t>funds (</a:t>
            </a:r>
            <a:r>
              <a:rPr lang="en" dirty="0" smtClean="0">
                <a:solidFill>
                  <a:srgbClr val="000000"/>
                </a:solidFill>
              </a:rPr>
              <a:t>compared to grants 2015-17</a:t>
            </a:r>
            <a:endParaRPr lang="en-US" dirty="0" smtClean="0">
              <a:solidFill>
                <a:srgbClr val="000000"/>
              </a:solidFill>
            </a:endParaRPr>
          </a:p>
          <a:p>
            <a:endParaRPr lang="en-US" dirty="0" smtClean="0">
              <a:solidFill>
                <a:srgbClr val="000000"/>
              </a:solidFill>
            </a:endParaRPr>
          </a:p>
          <a:p>
            <a:pPr indent="-342900">
              <a:spcBef>
                <a:spcPts val="1600"/>
              </a:spcBef>
              <a:buClr>
                <a:srgbClr val="000000"/>
              </a:buClr>
              <a:buSzPts val="1800"/>
            </a:pPr>
            <a:r>
              <a:rPr lang="en" dirty="0" smtClean="0">
                <a:solidFill>
                  <a:srgbClr val="000000"/>
                </a:solidFill>
              </a:rPr>
              <a:t>PLHIV: 120 000 </a:t>
            </a:r>
          </a:p>
          <a:p>
            <a:pPr indent="-342900">
              <a:buClr>
                <a:srgbClr val="000000"/>
              </a:buClr>
              <a:buSzPts val="1800"/>
            </a:pPr>
            <a:r>
              <a:rPr lang="en" dirty="0" smtClean="0">
                <a:solidFill>
                  <a:srgbClr val="000000"/>
                </a:solidFill>
              </a:rPr>
              <a:t>ART coverage: 35% (adults) 18% (kids)</a:t>
            </a:r>
          </a:p>
          <a:p>
            <a:pPr indent="-342900">
              <a:buClr>
                <a:srgbClr val="000000"/>
              </a:buClr>
              <a:buSzPts val="1800"/>
            </a:pPr>
            <a:r>
              <a:rPr lang="en" dirty="0" smtClean="0">
                <a:solidFill>
                  <a:srgbClr val="000000"/>
                </a:solidFill>
              </a:rPr>
              <a:t>COE; HDI: 183/187</a:t>
            </a:r>
          </a:p>
          <a:p>
            <a:pPr indent="-342900">
              <a:buClr>
                <a:srgbClr val="000000"/>
              </a:buClr>
              <a:buSzPts val="1800"/>
            </a:pPr>
            <a:r>
              <a:rPr lang="en" dirty="0" smtClean="0">
                <a:solidFill>
                  <a:srgbClr val="000000"/>
                </a:solidFill>
              </a:rPr>
              <a:t>GF HIV allocation: USD 41 m</a:t>
            </a:r>
          </a:p>
          <a:p>
            <a:pPr indent="-342900">
              <a:buClr>
                <a:srgbClr val="000000"/>
              </a:buClr>
              <a:buSzPts val="1800"/>
            </a:pPr>
            <a:r>
              <a:rPr lang="en" dirty="0" smtClean="0">
                <a:solidFill>
                  <a:srgbClr val="000000"/>
                </a:solidFill>
              </a:rPr>
              <a:t>Weak supply systems, “limited visibility of orders”</a:t>
            </a:r>
          </a:p>
          <a:p>
            <a:pPr>
              <a:spcBef>
                <a:spcPts val="1600"/>
              </a:spcBef>
            </a:pPr>
            <a:endParaRPr lang="en" dirty="0" smtClean="0"/>
          </a:p>
          <a:p>
            <a:pPr indent="-342900">
              <a:spcBef>
                <a:spcPts val="1600"/>
              </a:spcBef>
              <a:buClr>
                <a:srgbClr val="000000"/>
              </a:buClr>
              <a:buSzPts val="1800"/>
            </a:pPr>
            <a:r>
              <a:rPr lang="en" dirty="0" smtClean="0">
                <a:solidFill>
                  <a:srgbClr val="000000"/>
                </a:solidFill>
              </a:rPr>
              <a:t>PLHIV: 120 000 </a:t>
            </a:r>
          </a:p>
          <a:p>
            <a:pPr indent="-342900">
              <a:buClr>
                <a:srgbClr val="000000"/>
              </a:buClr>
              <a:buSzPts val="1800"/>
            </a:pPr>
            <a:r>
              <a:rPr lang="en" dirty="0" smtClean="0">
                <a:solidFill>
                  <a:srgbClr val="000000"/>
                </a:solidFill>
              </a:rPr>
              <a:t>ART coverage: 35% (adults) 18% (kids)</a:t>
            </a:r>
          </a:p>
          <a:p>
            <a:pPr indent="-342900">
              <a:buClr>
                <a:srgbClr val="000000"/>
              </a:buClr>
              <a:buSzPts val="1800"/>
            </a:pPr>
            <a:r>
              <a:rPr lang="en" dirty="0" smtClean="0">
                <a:solidFill>
                  <a:srgbClr val="000000"/>
                </a:solidFill>
              </a:rPr>
              <a:t>COE; HDI: 183/187</a:t>
            </a:r>
          </a:p>
          <a:p>
            <a:pPr indent="-342900">
              <a:buClr>
                <a:srgbClr val="000000"/>
              </a:buClr>
              <a:buSzPts val="1800"/>
            </a:pPr>
            <a:r>
              <a:rPr lang="en" dirty="0" smtClean="0">
                <a:solidFill>
                  <a:srgbClr val="000000"/>
                </a:solidFill>
              </a:rPr>
              <a:t>GF HIV allocation: USD 41 m</a:t>
            </a:r>
          </a:p>
          <a:p>
            <a:pPr indent="-342900">
              <a:buClr>
                <a:srgbClr val="000000"/>
              </a:buClr>
              <a:buSzPts val="1800"/>
            </a:pPr>
            <a:r>
              <a:rPr lang="en" dirty="0" smtClean="0">
                <a:solidFill>
                  <a:srgbClr val="000000"/>
                </a:solidFill>
              </a:rPr>
              <a:t>Weak supply systems, “limited visibility of orders”</a:t>
            </a:r>
          </a:p>
          <a:p>
            <a:pPr>
              <a:spcBef>
                <a:spcPts val="1600"/>
              </a:spcBef>
            </a:pPr>
            <a:endParaRPr lang="en" dirty="0" smtClean="0"/>
          </a:p>
          <a:p>
            <a:r>
              <a:rPr lang="sk-SK" sz="1200" kern="1200" dirty="0" smtClean="0">
                <a:solidFill>
                  <a:schemeClr val="tx1"/>
                </a:solidFill>
                <a:latin typeface="+mn-lt"/>
                <a:ea typeface="+mn-ea"/>
                <a:cs typeface="+mn-cs"/>
              </a:rPr>
              <a:t>PLHIV: 120 000 </a:t>
            </a:r>
          </a:p>
          <a:p>
            <a:r>
              <a:rPr lang="sk-SK" sz="1200" kern="1200" dirty="0" smtClean="0">
                <a:solidFill>
                  <a:schemeClr val="tx1"/>
                </a:solidFill>
                <a:latin typeface="+mn-lt"/>
                <a:ea typeface="+mn-ea"/>
                <a:cs typeface="+mn-cs"/>
              </a:rPr>
              <a:t>ART </a:t>
            </a:r>
            <a:r>
              <a:rPr lang="sk-SK" sz="1200" kern="1200" dirty="0" err="1" smtClean="0">
                <a:solidFill>
                  <a:schemeClr val="tx1"/>
                </a:solidFill>
                <a:latin typeface="+mn-lt"/>
                <a:ea typeface="+mn-ea"/>
                <a:cs typeface="+mn-cs"/>
              </a:rPr>
              <a:t>coverage</a:t>
            </a:r>
            <a:r>
              <a:rPr lang="sk-SK" sz="1200" kern="1200" dirty="0" smtClean="0">
                <a:solidFill>
                  <a:schemeClr val="tx1"/>
                </a:solidFill>
                <a:latin typeface="+mn-lt"/>
                <a:ea typeface="+mn-ea"/>
                <a:cs typeface="+mn-cs"/>
              </a:rPr>
              <a:t>: 35% (</a:t>
            </a:r>
            <a:r>
              <a:rPr lang="sk-SK" sz="1200" kern="1200" dirty="0" err="1" smtClean="0">
                <a:solidFill>
                  <a:schemeClr val="tx1"/>
                </a:solidFill>
                <a:latin typeface="+mn-lt"/>
                <a:ea typeface="+mn-ea"/>
                <a:cs typeface="+mn-cs"/>
              </a:rPr>
              <a:t>adults</a:t>
            </a:r>
            <a:r>
              <a:rPr lang="sk-SK" sz="1200" kern="1200" dirty="0" smtClean="0">
                <a:solidFill>
                  <a:schemeClr val="tx1"/>
                </a:solidFill>
                <a:latin typeface="+mn-lt"/>
                <a:ea typeface="+mn-ea"/>
                <a:cs typeface="+mn-cs"/>
              </a:rPr>
              <a:t>) 18% (</a:t>
            </a:r>
            <a:r>
              <a:rPr lang="sk-SK" sz="1200" kern="1200" dirty="0" err="1" smtClean="0">
                <a:solidFill>
                  <a:schemeClr val="tx1"/>
                </a:solidFill>
                <a:latin typeface="+mn-lt"/>
                <a:ea typeface="+mn-ea"/>
                <a:cs typeface="+mn-cs"/>
              </a:rPr>
              <a:t>kids</a:t>
            </a:r>
            <a:r>
              <a:rPr lang="sk-SK" sz="1200" kern="1200" dirty="0" smtClean="0">
                <a:solidFill>
                  <a:schemeClr val="tx1"/>
                </a:solidFill>
                <a:latin typeface="+mn-lt"/>
                <a:ea typeface="+mn-ea"/>
                <a:cs typeface="+mn-cs"/>
              </a:rPr>
              <a:t>)</a:t>
            </a:r>
          </a:p>
          <a:p>
            <a:r>
              <a:rPr lang="fi-FI" sz="1200" kern="1200" dirty="0" smtClean="0">
                <a:solidFill>
                  <a:schemeClr val="tx1"/>
                </a:solidFill>
                <a:latin typeface="+mn-lt"/>
                <a:ea typeface="+mn-ea"/>
                <a:cs typeface="+mn-cs"/>
              </a:rPr>
              <a:t>COE; HDI: 183/187</a:t>
            </a:r>
          </a:p>
          <a:p>
            <a:r>
              <a:rPr lang="fi-FI" sz="1200" kern="1200" dirty="0" smtClean="0">
                <a:solidFill>
                  <a:schemeClr val="tx1"/>
                </a:solidFill>
                <a:latin typeface="+mn-lt"/>
                <a:ea typeface="+mn-ea"/>
                <a:cs typeface="+mn-cs"/>
              </a:rPr>
              <a:t>GF HIV </a:t>
            </a:r>
            <a:r>
              <a:rPr lang="fi-FI" sz="1200" kern="1200" dirty="0" err="1" smtClean="0">
                <a:solidFill>
                  <a:schemeClr val="tx1"/>
                </a:solidFill>
                <a:latin typeface="+mn-lt"/>
                <a:ea typeface="+mn-ea"/>
                <a:cs typeface="+mn-cs"/>
              </a:rPr>
              <a:t>allocation</a:t>
            </a:r>
            <a:r>
              <a:rPr lang="fi-FI" sz="1200" kern="1200" dirty="0" smtClean="0">
                <a:solidFill>
                  <a:schemeClr val="tx1"/>
                </a:solidFill>
                <a:latin typeface="+mn-lt"/>
                <a:ea typeface="+mn-ea"/>
                <a:cs typeface="+mn-cs"/>
              </a:rPr>
              <a:t>: USD 41 m</a:t>
            </a:r>
          </a:p>
          <a:p>
            <a:r>
              <a:rPr lang="fi-FI" sz="1200" kern="1200" dirty="0" err="1" smtClean="0">
                <a:solidFill>
                  <a:schemeClr val="tx1"/>
                </a:solidFill>
                <a:latin typeface="+mn-lt"/>
                <a:ea typeface="+mn-ea"/>
                <a:cs typeface="+mn-cs"/>
              </a:rPr>
              <a:t>Weak</a:t>
            </a:r>
            <a:r>
              <a:rPr lang="fi-FI" sz="1200" kern="1200" dirty="0" smtClean="0">
                <a:solidFill>
                  <a:schemeClr val="tx1"/>
                </a:solidFill>
                <a:latin typeface="+mn-lt"/>
                <a:ea typeface="+mn-ea"/>
                <a:cs typeface="+mn-cs"/>
              </a:rPr>
              <a:t> </a:t>
            </a:r>
            <a:r>
              <a:rPr lang="fi-FI" sz="1200" kern="1200" dirty="0" err="1" smtClean="0">
                <a:solidFill>
                  <a:schemeClr val="tx1"/>
                </a:solidFill>
                <a:latin typeface="+mn-lt"/>
                <a:ea typeface="+mn-ea"/>
                <a:cs typeface="+mn-cs"/>
              </a:rPr>
              <a:t>supply</a:t>
            </a:r>
            <a:r>
              <a:rPr lang="fi-FI" sz="1200" kern="1200" dirty="0" smtClean="0">
                <a:solidFill>
                  <a:schemeClr val="tx1"/>
                </a:solidFill>
                <a:latin typeface="+mn-lt"/>
                <a:ea typeface="+mn-ea"/>
                <a:cs typeface="+mn-cs"/>
              </a:rPr>
              <a:t> </a:t>
            </a:r>
            <a:r>
              <a:rPr lang="fi-FI" sz="1200" kern="1200" dirty="0" err="1" smtClean="0">
                <a:solidFill>
                  <a:schemeClr val="tx1"/>
                </a:solidFill>
                <a:latin typeface="+mn-lt"/>
                <a:ea typeface="+mn-ea"/>
                <a:cs typeface="+mn-cs"/>
              </a:rPr>
              <a:t>systems</a:t>
            </a:r>
            <a:r>
              <a:rPr lang="fi-FI" sz="1200" kern="1200" dirty="0" smtClean="0">
                <a:solidFill>
                  <a:schemeClr val="tx1"/>
                </a:solidFill>
                <a:latin typeface="+mn-lt"/>
                <a:ea typeface="+mn-ea"/>
                <a:cs typeface="+mn-cs"/>
              </a:rPr>
              <a:t>, “</a:t>
            </a:r>
            <a:r>
              <a:rPr lang="fi-FI" sz="1200" kern="1200" dirty="0" err="1" smtClean="0">
                <a:solidFill>
                  <a:schemeClr val="tx1"/>
                </a:solidFill>
                <a:latin typeface="+mn-lt"/>
                <a:ea typeface="+mn-ea"/>
                <a:cs typeface="+mn-cs"/>
              </a:rPr>
              <a:t>limited</a:t>
            </a:r>
            <a:r>
              <a:rPr lang="fi-FI" sz="1200" kern="1200" dirty="0" smtClean="0">
                <a:solidFill>
                  <a:schemeClr val="tx1"/>
                </a:solidFill>
                <a:latin typeface="+mn-lt"/>
                <a:ea typeface="+mn-ea"/>
                <a:cs typeface="+mn-cs"/>
              </a:rPr>
              <a:t> </a:t>
            </a:r>
            <a:r>
              <a:rPr lang="fi-FI" sz="1200" kern="1200" dirty="0" err="1" smtClean="0">
                <a:solidFill>
                  <a:schemeClr val="tx1"/>
                </a:solidFill>
                <a:latin typeface="+mn-lt"/>
                <a:ea typeface="+mn-ea"/>
                <a:cs typeface="+mn-cs"/>
              </a:rPr>
              <a:t>visibility</a:t>
            </a:r>
            <a:r>
              <a:rPr lang="fi-FI" sz="1200" kern="1200" dirty="0" smtClean="0">
                <a:solidFill>
                  <a:schemeClr val="tx1"/>
                </a:solidFill>
                <a:latin typeface="+mn-lt"/>
                <a:ea typeface="+mn-ea"/>
                <a:cs typeface="+mn-cs"/>
              </a:rPr>
              <a:t> of </a:t>
            </a:r>
            <a:r>
              <a:rPr lang="fi-FI" sz="1200" kern="1200" dirty="0" err="1" smtClean="0">
                <a:solidFill>
                  <a:schemeClr val="tx1"/>
                </a:solidFill>
                <a:latin typeface="+mn-lt"/>
                <a:ea typeface="+mn-ea"/>
                <a:cs typeface="+mn-cs"/>
              </a:rPr>
              <a:t>orders</a:t>
            </a:r>
            <a:r>
              <a:rPr lang="fi-FI" sz="1200" kern="1200" dirty="0" smtClean="0">
                <a:solidFill>
                  <a:schemeClr val="tx1"/>
                </a:solidFill>
                <a:latin typeface="+mn-lt"/>
                <a:ea typeface="+mn-ea"/>
                <a:cs typeface="+mn-cs"/>
              </a:rPr>
              <a:t>”</a:t>
            </a:r>
          </a:p>
          <a:p>
            <a:pPr>
              <a:spcBef>
                <a:spcPts val="1600"/>
              </a:spcBef>
              <a:spcAft>
                <a:spcPts val="1600"/>
              </a:spcAft>
            </a:pPr>
            <a:endParaRPr lang="en" dirty="0" smtClean="0"/>
          </a:p>
          <a:p>
            <a:pPr marL="0" lvl="0" indent="0" rtl="0">
              <a:lnSpc>
                <a:spcPct val="90000"/>
              </a:lnSpc>
              <a:spcBef>
                <a:spcPts val="1000"/>
              </a:spcBef>
              <a:spcAft>
                <a:spcPts val="0"/>
              </a:spcAft>
              <a:buNone/>
            </a:pPr>
            <a:r>
              <a:rPr lang="en-US" sz="1200" dirty="0" smtClean="0"/>
              <a:t>---</a:t>
            </a:r>
          </a:p>
          <a:p>
            <a:pPr marL="0" lvl="0" indent="0" rtl="0">
              <a:lnSpc>
                <a:spcPct val="90000"/>
              </a:lnSpc>
              <a:spcBef>
                <a:spcPts val="1000"/>
              </a:spcBef>
              <a:spcAft>
                <a:spcPts val="0"/>
              </a:spcAft>
              <a:buNone/>
            </a:pPr>
            <a:r>
              <a:rPr lang="en" sz="1200" dirty="0" smtClean="0"/>
              <a:t>•</a:t>
            </a:r>
            <a:r>
              <a:rPr lang="en" sz="1200" b="1" dirty="0" smtClean="0">
                <a:latin typeface="+mn-lt"/>
                <a:ea typeface="Calibri"/>
                <a:cs typeface="Calibri"/>
                <a:sym typeface="Calibri"/>
              </a:rPr>
              <a:t>GFs assessment: </a:t>
            </a:r>
            <a:r>
              <a:rPr lang="en" sz="1200" dirty="0" smtClean="0">
                <a:latin typeface="+mn-lt"/>
                <a:ea typeface="Calibri"/>
                <a:cs typeface="Calibri"/>
                <a:sym typeface="Calibri"/>
              </a:rPr>
              <a:t>The GAC report on the 2018-20 grant highlights ”limited </a:t>
            </a:r>
            <a:r>
              <a:rPr lang="en" sz="1200" dirty="0" err="1" smtClean="0">
                <a:latin typeface="+mn-lt"/>
                <a:ea typeface="Calibri"/>
                <a:cs typeface="Calibri"/>
                <a:sym typeface="Calibri"/>
              </a:rPr>
              <a:t>visiblity</a:t>
            </a:r>
            <a:r>
              <a:rPr lang="en" sz="1200" dirty="0" smtClean="0">
                <a:latin typeface="+mn-lt"/>
                <a:ea typeface="Calibri"/>
                <a:cs typeface="Calibri"/>
                <a:sym typeface="Calibri"/>
              </a:rPr>
              <a:t> of orders” by the government, pointing to shortfalls in the 2014-16 period. Solution identified: request detailed list of products orders to enable quantification and visibility, as well as advocacy and national health accounts reporting.</a:t>
            </a:r>
          </a:p>
          <a:p>
            <a:pPr marL="0" lvl="0" indent="0" rtl="0">
              <a:lnSpc>
                <a:spcPct val="90000"/>
              </a:lnSpc>
              <a:spcBef>
                <a:spcPts val="1000"/>
              </a:spcBef>
              <a:spcAft>
                <a:spcPts val="0"/>
              </a:spcAft>
              <a:buNone/>
            </a:pPr>
            <a:r>
              <a:rPr lang="en" sz="1200" dirty="0" smtClean="0"/>
              <a:t>•</a:t>
            </a:r>
            <a:r>
              <a:rPr lang="en" sz="1200" b="1" dirty="0" smtClean="0">
                <a:latin typeface="+mn-lt"/>
                <a:ea typeface="Calibri"/>
                <a:cs typeface="Calibri"/>
                <a:sym typeface="Calibri"/>
              </a:rPr>
              <a:t>Documented PSM weaknesses: </a:t>
            </a:r>
            <a:r>
              <a:rPr lang="en" sz="1200" dirty="0" smtClean="0">
                <a:latin typeface="+mn-lt"/>
                <a:ea typeface="Calibri"/>
                <a:cs typeface="Calibri"/>
                <a:sym typeface="Calibri"/>
              </a:rPr>
              <a:t>According to the OIG report August 2017, supply chain problems include:</a:t>
            </a:r>
          </a:p>
          <a:p>
            <a:pPr marL="0" lvl="0" indent="0" rtl="0">
              <a:lnSpc>
                <a:spcPct val="90000"/>
              </a:lnSpc>
              <a:spcBef>
                <a:spcPts val="1000"/>
              </a:spcBef>
              <a:spcAft>
                <a:spcPts val="0"/>
              </a:spcAft>
              <a:buNone/>
            </a:pPr>
            <a:r>
              <a:rPr lang="en" sz="1200" dirty="0" smtClean="0">
                <a:latin typeface="+mn-lt"/>
                <a:ea typeface="Calibri"/>
                <a:cs typeface="Calibri"/>
                <a:sym typeface="Calibri"/>
              </a:rPr>
              <a:t>- Limited reliable data affecting quantification of medicines</a:t>
            </a:r>
          </a:p>
          <a:p>
            <a:pPr marL="0" lvl="0" indent="0" rtl="0">
              <a:lnSpc>
                <a:spcPct val="90000"/>
              </a:lnSpc>
              <a:spcBef>
                <a:spcPts val="1000"/>
              </a:spcBef>
              <a:spcAft>
                <a:spcPts val="0"/>
              </a:spcAft>
              <a:buNone/>
            </a:pPr>
            <a:r>
              <a:rPr lang="en" sz="1200" dirty="0" smtClean="0">
                <a:latin typeface="+mn-lt"/>
                <a:ea typeface="Calibri"/>
                <a:cs typeface="Calibri"/>
                <a:sym typeface="Calibri"/>
              </a:rPr>
              <a:t>- Inadequate inventory management systems. </a:t>
            </a:r>
          </a:p>
          <a:p>
            <a:pPr marL="0" lvl="0" indent="0" rtl="0">
              <a:lnSpc>
                <a:spcPct val="90000"/>
              </a:lnSpc>
              <a:spcBef>
                <a:spcPts val="1000"/>
              </a:spcBef>
              <a:spcAft>
                <a:spcPts val="0"/>
              </a:spcAft>
              <a:buNone/>
            </a:pPr>
            <a:r>
              <a:rPr lang="en" sz="1200" dirty="0" smtClean="0">
                <a:latin typeface="+mn-lt"/>
                <a:ea typeface="Calibri"/>
                <a:cs typeface="Calibri"/>
                <a:sym typeface="Calibri"/>
              </a:rPr>
              <a:t>- Potential loss of quality of medicines due to weak storage practices</a:t>
            </a:r>
          </a:p>
          <a:p>
            <a:pPr marL="0" lvl="0" indent="0">
              <a:spcBef>
                <a:spcPts val="0"/>
              </a:spcBef>
              <a:spcAft>
                <a:spcPts val="0"/>
              </a:spcAft>
              <a:buNone/>
            </a:pPr>
            <a:endParaRPr lang="en" dirty="0" smtClean="0"/>
          </a:p>
          <a:p>
            <a:r>
              <a:rPr lang="en" dirty="0" smtClean="0">
                <a:solidFill>
                  <a:srgbClr val="000000"/>
                </a:solidFill>
              </a:rPr>
              <a:t> </a:t>
            </a:r>
            <a:endParaRPr lang="en-GB" dirty="0"/>
          </a:p>
        </p:txBody>
      </p:sp>
      <p:sp>
        <p:nvSpPr>
          <p:cNvPr id="4" name="Slide Number Placeholder 3"/>
          <p:cNvSpPr>
            <a:spLocks noGrp="1"/>
          </p:cNvSpPr>
          <p:nvPr>
            <p:ph type="sldNum" sz="quarter" idx="10"/>
          </p:nvPr>
        </p:nvSpPr>
        <p:spPr/>
        <p:txBody>
          <a:bodyPr/>
          <a:lstStyle/>
          <a:p>
            <a:fld id="{BF4082F0-FD33-AD40-BD5B-82A6AB66C3DD}" type="slidenum">
              <a:rPr lang="en-US" smtClean="0"/>
              <a:t>11</a:t>
            </a:fld>
            <a:endParaRPr lang="en-US"/>
          </a:p>
        </p:txBody>
      </p:sp>
    </p:spTree>
    <p:extLst>
      <p:ext uri="{BB962C8B-B14F-4D97-AF65-F5344CB8AC3E}">
        <p14:creationId xmlns:p14="http://schemas.microsoft.com/office/powerpoint/2010/main" val="1631968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dirty="0" smtClean="0">
                <a:solidFill>
                  <a:srgbClr val="000000"/>
                </a:solidFill>
              </a:rPr>
              <a:t>30% drop </a:t>
            </a:r>
            <a:r>
              <a:rPr lang="en-US" dirty="0" smtClean="0">
                <a:solidFill>
                  <a:srgbClr val="000000"/>
                </a:solidFill>
              </a:rPr>
              <a:t>in GFATM </a:t>
            </a:r>
            <a:r>
              <a:rPr lang="en-US" baseline="0" dirty="0" smtClean="0">
                <a:solidFill>
                  <a:srgbClr val="000000"/>
                </a:solidFill>
              </a:rPr>
              <a:t> </a:t>
            </a:r>
            <a:r>
              <a:rPr lang="en-US" dirty="0" smtClean="0">
                <a:solidFill>
                  <a:srgbClr val="000000"/>
                </a:solidFill>
              </a:rPr>
              <a:t>funds (</a:t>
            </a:r>
            <a:r>
              <a:rPr lang="en" dirty="0" smtClean="0">
                <a:solidFill>
                  <a:srgbClr val="000000"/>
                </a:solidFill>
              </a:rPr>
              <a:t>compared to grants 2015-17</a:t>
            </a:r>
            <a:endParaRPr lang="en-US" dirty="0" smtClean="0">
              <a:solidFill>
                <a:srgbClr val="000000"/>
              </a:solidFill>
            </a:endParaRPr>
          </a:p>
          <a:p>
            <a:endParaRPr lang="en-US" dirty="0" smtClean="0">
              <a:solidFill>
                <a:srgbClr val="000000"/>
              </a:solidFill>
            </a:endParaRPr>
          </a:p>
          <a:p>
            <a:pPr indent="-342900">
              <a:spcBef>
                <a:spcPts val="1600"/>
              </a:spcBef>
              <a:buClr>
                <a:srgbClr val="000000"/>
              </a:buClr>
              <a:buSzPts val="1800"/>
            </a:pPr>
            <a:r>
              <a:rPr lang="en" dirty="0" smtClean="0">
                <a:solidFill>
                  <a:srgbClr val="000000"/>
                </a:solidFill>
              </a:rPr>
              <a:t>PLHIV: 120 000 </a:t>
            </a:r>
          </a:p>
          <a:p>
            <a:pPr indent="-342900">
              <a:buClr>
                <a:srgbClr val="000000"/>
              </a:buClr>
              <a:buSzPts val="1800"/>
            </a:pPr>
            <a:r>
              <a:rPr lang="en" dirty="0" smtClean="0">
                <a:solidFill>
                  <a:srgbClr val="000000"/>
                </a:solidFill>
              </a:rPr>
              <a:t>ART coverage: 35% (adults) 18% (kids)</a:t>
            </a:r>
          </a:p>
          <a:p>
            <a:pPr indent="-342900">
              <a:buClr>
                <a:srgbClr val="000000"/>
              </a:buClr>
              <a:buSzPts val="1800"/>
            </a:pPr>
            <a:r>
              <a:rPr lang="en" dirty="0" smtClean="0">
                <a:solidFill>
                  <a:srgbClr val="000000"/>
                </a:solidFill>
              </a:rPr>
              <a:t>COE; HDI: 183/187</a:t>
            </a:r>
          </a:p>
          <a:p>
            <a:pPr indent="-342900">
              <a:buClr>
                <a:srgbClr val="000000"/>
              </a:buClr>
              <a:buSzPts val="1800"/>
            </a:pPr>
            <a:r>
              <a:rPr lang="en" dirty="0" smtClean="0">
                <a:solidFill>
                  <a:srgbClr val="000000"/>
                </a:solidFill>
              </a:rPr>
              <a:t>GF HIV allocation: USD 41 m</a:t>
            </a:r>
          </a:p>
          <a:p>
            <a:pPr indent="-342900">
              <a:buClr>
                <a:srgbClr val="000000"/>
              </a:buClr>
              <a:buSzPts val="1800"/>
            </a:pPr>
            <a:r>
              <a:rPr lang="en" dirty="0" smtClean="0">
                <a:solidFill>
                  <a:srgbClr val="000000"/>
                </a:solidFill>
              </a:rPr>
              <a:t>Weak supply systems, “limited visibility of orders”</a:t>
            </a:r>
          </a:p>
          <a:p>
            <a:pPr>
              <a:spcBef>
                <a:spcPts val="1600"/>
              </a:spcBef>
            </a:pPr>
            <a:endParaRPr lang="en" dirty="0" smtClean="0"/>
          </a:p>
          <a:p>
            <a:pPr indent="-342900">
              <a:spcBef>
                <a:spcPts val="1600"/>
              </a:spcBef>
              <a:buClr>
                <a:srgbClr val="000000"/>
              </a:buClr>
              <a:buSzPts val="1800"/>
            </a:pPr>
            <a:r>
              <a:rPr lang="en" dirty="0" smtClean="0">
                <a:solidFill>
                  <a:srgbClr val="000000"/>
                </a:solidFill>
              </a:rPr>
              <a:t>PLHIV: 120 000 </a:t>
            </a:r>
          </a:p>
          <a:p>
            <a:pPr indent="-342900">
              <a:buClr>
                <a:srgbClr val="000000"/>
              </a:buClr>
              <a:buSzPts val="1800"/>
            </a:pPr>
            <a:r>
              <a:rPr lang="en" dirty="0" smtClean="0">
                <a:solidFill>
                  <a:srgbClr val="000000"/>
                </a:solidFill>
              </a:rPr>
              <a:t>ART coverage: 35% (adults) 18% (kids)</a:t>
            </a:r>
          </a:p>
          <a:p>
            <a:pPr indent="-342900">
              <a:buClr>
                <a:srgbClr val="000000"/>
              </a:buClr>
              <a:buSzPts val="1800"/>
            </a:pPr>
            <a:r>
              <a:rPr lang="en" dirty="0" smtClean="0">
                <a:solidFill>
                  <a:srgbClr val="000000"/>
                </a:solidFill>
              </a:rPr>
              <a:t>COE; HDI: 183/187</a:t>
            </a:r>
          </a:p>
          <a:p>
            <a:pPr indent="-342900">
              <a:buClr>
                <a:srgbClr val="000000"/>
              </a:buClr>
              <a:buSzPts val="1800"/>
            </a:pPr>
            <a:r>
              <a:rPr lang="en" dirty="0" smtClean="0">
                <a:solidFill>
                  <a:srgbClr val="000000"/>
                </a:solidFill>
              </a:rPr>
              <a:t>GF HIV allocation: USD 41 m</a:t>
            </a:r>
          </a:p>
          <a:p>
            <a:pPr indent="-342900">
              <a:buClr>
                <a:srgbClr val="000000"/>
              </a:buClr>
              <a:buSzPts val="1800"/>
            </a:pPr>
            <a:r>
              <a:rPr lang="en" dirty="0" smtClean="0">
                <a:solidFill>
                  <a:srgbClr val="000000"/>
                </a:solidFill>
              </a:rPr>
              <a:t>Weak supply systems, “limited visibility of orders”</a:t>
            </a:r>
          </a:p>
          <a:p>
            <a:pPr>
              <a:spcBef>
                <a:spcPts val="1600"/>
              </a:spcBef>
            </a:pPr>
            <a:endParaRPr lang="en" dirty="0" smtClean="0"/>
          </a:p>
          <a:p>
            <a:r>
              <a:rPr lang="sk-SK" sz="1200" kern="1200" dirty="0" smtClean="0">
                <a:solidFill>
                  <a:schemeClr val="tx1"/>
                </a:solidFill>
                <a:latin typeface="+mn-lt"/>
                <a:ea typeface="+mn-ea"/>
                <a:cs typeface="+mn-cs"/>
              </a:rPr>
              <a:t>PLHIV: 120 000 </a:t>
            </a:r>
          </a:p>
          <a:p>
            <a:r>
              <a:rPr lang="sk-SK" sz="1200" kern="1200" dirty="0" smtClean="0">
                <a:solidFill>
                  <a:schemeClr val="tx1"/>
                </a:solidFill>
                <a:latin typeface="+mn-lt"/>
                <a:ea typeface="+mn-ea"/>
                <a:cs typeface="+mn-cs"/>
              </a:rPr>
              <a:t>ART </a:t>
            </a:r>
            <a:r>
              <a:rPr lang="sk-SK" sz="1200" kern="1200" dirty="0" err="1" smtClean="0">
                <a:solidFill>
                  <a:schemeClr val="tx1"/>
                </a:solidFill>
                <a:latin typeface="+mn-lt"/>
                <a:ea typeface="+mn-ea"/>
                <a:cs typeface="+mn-cs"/>
              </a:rPr>
              <a:t>coverage</a:t>
            </a:r>
            <a:r>
              <a:rPr lang="sk-SK" sz="1200" kern="1200" dirty="0" smtClean="0">
                <a:solidFill>
                  <a:schemeClr val="tx1"/>
                </a:solidFill>
                <a:latin typeface="+mn-lt"/>
                <a:ea typeface="+mn-ea"/>
                <a:cs typeface="+mn-cs"/>
              </a:rPr>
              <a:t>: 35% (</a:t>
            </a:r>
            <a:r>
              <a:rPr lang="sk-SK" sz="1200" kern="1200" dirty="0" err="1" smtClean="0">
                <a:solidFill>
                  <a:schemeClr val="tx1"/>
                </a:solidFill>
                <a:latin typeface="+mn-lt"/>
                <a:ea typeface="+mn-ea"/>
                <a:cs typeface="+mn-cs"/>
              </a:rPr>
              <a:t>adults</a:t>
            </a:r>
            <a:r>
              <a:rPr lang="sk-SK" sz="1200" kern="1200" dirty="0" smtClean="0">
                <a:solidFill>
                  <a:schemeClr val="tx1"/>
                </a:solidFill>
                <a:latin typeface="+mn-lt"/>
                <a:ea typeface="+mn-ea"/>
                <a:cs typeface="+mn-cs"/>
              </a:rPr>
              <a:t>) 18% (</a:t>
            </a:r>
            <a:r>
              <a:rPr lang="sk-SK" sz="1200" kern="1200" dirty="0" err="1" smtClean="0">
                <a:solidFill>
                  <a:schemeClr val="tx1"/>
                </a:solidFill>
                <a:latin typeface="+mn-lt"/>
                <a:ea typeface="+mn-ea"/>
                <a:cs typeface="+mn-cs"/>
              </a:rPr>
              <a:t>kids</a:t>
            </a:r>
            <a:r>
              <a:rPr lang="sk-SK" sz="1200" kern="1200" dirty="0" smtClean="0">
                <a:solidFill>
                  <a:schemeClr val="tx1"/>
                </a:solidFill>
                <a:latin typeface="+mn-lt"/>
                <a:ea typeface="+mn-ea"/>
                <a:cs typeface="+mn-cs"/>
              </a:rPr>
              <a:t>)</a:t>
            </a:r>
          </a:p>
          <a:p>
            <a:r>
              <a:rPr lang="fi-FI" sz="1200" kern="1200" dirty="0" smtClean="0">
                <a:solidFill>
                  <a:schemeClr val="tx1"/>
                </a:solidFill>
                <a:latin typeface="+mn-lt"/>
                <a:ea typeface="+mn-ea"/>
                <a:cs typeface="+mn-cs"/>
              </a:rPr>
              <a:t>COE; HDI: 183/187</a:t>
            </a:r>
          </a:p>
          <a:p>
            <a:r>
              <a:rPr lang="fi-FI" sz="1200" kern="1200" dirty="0" smtClean="0">
                <a:solidFill>
                  <a:schemeClr val="tx1"/>
                </a:solidFill>
                <a:latin typeface="+mn-lt"/>
                <a:ea typeface="+mn-ea"/>
                <a:cs typeface="+mn-cs"/>
              </a:rPr>
              <a:t>GF HIV </a:t>
            </a:r>
            <a:r>
              <a:rPr lang="fi-FI" sz="1200" kern="1200" dirty="0" err="1" smtClean="0">
                <a:solidFill>
                  <a:schemeClr val="tx1"/>
                </a:solidFill>
                <a:latin typeface="+mn-lt"/>
                <a:ea typeface="+mn-ea"/>
                <a:cs typeface="+mn-cs"/>
              </a:rPr>
              <a:t>allocation</a:t>
            </a:r>
            <a:r>
              <a:rPr lang="fi-FI" sz="1200" kern="1200" dirty="0" smtClean="0">
                <a:solidFill>
                  <a:schemeClr val="tx1"/>
                </a:solidFill>
                <a:latin typeface="+mn-lt"/>
                <a:ea typeface="+mn-ea"/>
                <a:cs typeface="+mn-cs"/>
              </a:rPr>
              <a:t>: USD 41 m</a:t>
            </a:r>
          </a:p>
          <a:p>
            <a:r>
              <a:rPr lang="fi-FI" sz="1200" kern="1200" dirty="0" err="1" smtClean="0">
                <a:solidFill>
                  <a:schemeClr val="tx1"/>
                </a:solidFill>
                <a:latin typeface="+mn-lt"/>
                <a:ea typeface="+mn-ea"/>
                <a:cs typeface="+mn-cs"/>
              </a:rPr>
              <a:t>Weak</a:t>
            </a:r>
            <a:r>
              <a:rPr lang="fi-FI" sz="1200" kern="1200" dirty="0" smtClean="0">
                <a:solidFill>
                  <a:schemeClr val="tx1"/>
                </a:solidFill>
                <a:latin typeface="+mn-lt"/>
                <a:ea typeface="+mn-ea"/>
                <a:cs typeface="+mn-cs"/>
              </a:rPr>
              <a:t> </a:t>
            </a:r>
            <a:r>
              <a:rPr lang="fi-FI" sz="1200" kern="1200" dirty="0" err="1" smtClean="0">
                <a:solidFill>
                  <a:schemeClr val="tx1"/>
                </a:solidFill>
                <a:latin typeface="+mn-lt"/>
                <a:ea typeface="+mn-ea"/>
                <a:cs typeface="+mn-cs"/>
              </a:rPr>
              <a:t>supply</a:t>
            </a:r>
            <a:r>
              <a:rPr lang="fi-FI" sz="1200" kern="1200" dirty="0" smtClean="0">
                <a:solidFill>
                  <a:schemeClr val="tx1"/>
                </a:solidFill>
                <a:latin typeface="+mn-lt"/>
                <a:ea typeface="+mn-ea"/>
                <a:cs typeface="+mn-cs"/>
              </a:rPr>
              <a:t> </a:t>
            </a:r>
            <a:r>
              <a:rPr lang="fi-FI" sz="1200" kern="1200" dirty="0" err="1" smtClean="0">
                <a:solidFill>
                  <a:schemeClr val="tx1"/>
                </a:solidFill>
                <a:latin typeface="+mn-lt"/>
                <a:ea typeface="+mn-ea"/>
                <a:cs typeface="+mn-cs"/>
              </a:rPr>
              <a:t>systems</a:t>
            </a:r>
            <a:r>
              <a:rPr lang="fi-FI" sz="1200" kern="1200" dirty="0" smtClean="0">
                <a:solidFill>
                  <a:schemeClr val="tx1"/>
                </a:solidFill>
                <a:latin typeface="+mn-lt"/>
                <a:ea typeface="+mn-ea"/>
                <a:cs typeface="+mn-cs"/>
              </a:rPr>
              <a:t>, “</a:t>
            </a:r>
            <a:r>
              <a:rPr lang="fi-FI" sz="1200" kern="1200" dirty="0" err="1" smtClean="0">
                <a:solidFill>
                  <a:schemeClr val="tx1"/>
                </a:solidFill>
                <a:latin typeface="+mn-lt"/>
                <a:ea typeface="+mn-ea"/>
                <a:cs typeface="+mn-cs"/>
              </a:rPr>
              <a:t>limited</a:t>
            </a:r>
            <a:r>
              <a:rPr lang="fi-FI" sz="1200" kern="1200" dirty="0" smtClean="0">
                <a:solidFill>
                  <a:schemeClr val="tx1"/>
                </a:solidFill>
                <a:latin typeface="+mn-lt"/>
                <a:ea typeface="+mn-ea"/>
                <a:cs typeface="+mn-cs"/>
              </a:rPr>
              <a:t> </a:t>
            </a:r>
            <a:r>
              <a:rPr lang="fi-FI" sz="1200" kern="1200" dirty="0" err="1" smtClean="0">
                <a:solidFill>
                  <a:schemeClr val="tx1"/>
                </a:solidFill>
                <a:latin typeface="+mn-lt"/>
                <a:ea typeface="+mn-ea"/>
                <a:cs typeface="+mn-cs"/>
              </a:rPr>
              <a:t>visibility</a:t>
            </a:r>
            <a:r>
              <a:rPr lang="fi-FI" sz="1200" kern="1200" dirty="0" smtClean="0">
                <a:solidFill>
                  <a:schemeClr val="tx1"/>
                </a:solidFill>
                <a:latin typeface="+mn-lt"/>
                <a:ea typeface="+mn-ea"/>
                <a:cs typeface="+mn-cs"/>
              </a:rPr>
              <a:t> of </a:t>
            </a:r>
            <a:r>
              <a:rPr lang="fi-FI" sz="1200" kern="1200" dirty="0" err="1" smtClean="0">
                <a:solidFill>
                  <a:schemeClr val="tx1"/>
                </a:solidFill>
                <a:latin typeface="+mn-lt"/>
                <a:ea typeface="+mn-ea"/>
                <a:cs typeface="+mn-cs"/>
              </a:rPr>
              <a:t>orders</a:t>
            </a:r>
            <a:r>
              <a:rPr lang="fi-FI" sz="1200" kern="1200" dirty="0" smtClean="0">
                <a:solidFill>
                  <a:schemeClr val="tx1"/>
                </a:solidFill>
                <a:latin typeface="+mn-lt"/>
                <a:ea typeface="+mn-ea"/>
                <a:cs typeface="+mn-cs"/>
              </a:rPr>
              <a:t>”</a:t>
            </a:r>
          </a:p>
          <a:p>
            <a:pPr>
              <a:spcBef>
                <a:spcPts val="1600"/>
              </a:spcBef>
              <a:spcAft>
                <a:spcPts val="1600"/>
              </a:spcAft>
            </a:pPr>
            <a:endParaRPr lang="en" dirty="0" smtClean="0"/>
          </a:p>
          <a:p>
            <a:pPr marL="0" lvl="0" indent="0" rtl="0">
              <a:lnSpc>
                <a:spcPct val="90000"/>
              </a:lnSpc>
              <a:spcBef>
                <a:spcPts val="1000"/>
              </a:spcBef>
              <a:spcAft>
                <a:spcPts val="0"/>
              </a:spcAft>
              <a:buNone/>
            </a:pPr>
            <a:r>
              <a:rPr lang="en-US" sz="1200" dirty="0" smtClean="0"/>
              <a:t>---</a:t>
            </a:r>
          </a:p>
          <a:p>
            <a:pPr marL="0" lvl="0" indent="0" rtl="0">
              <a:lnSpc>
                <a:spcPct val="90000"/>
              </a:lnSpc>
              <a:spcBef>
                <a:spcPts val="1000"/>
              </a:spcBef>
              <a:spcAft>
                <a:spcPts val="0"/>
              </a:spcAft>
              <a:buNone/>
            </a:pPr>
            <a:r>
              <a:rPr lang="en" sz="1200" dirty="0" smtClean="0"/>
              <a:t>•</a:t>
            </a:r>
            <a:r>
              <a:rPr lang="en" sz="1200" b="1" dirty="0" smtClean="0">
                <a:latin typeface="+mn-lt"/>
                <a:ea typeface="Calibri"/>
                <a:cs typeface="Calibri"/>
                <a:sym typeface="Calibri"/>
              </a:rPr>
              <a:t>GFs assessment: </a:t>
            </a:r>
            <a:r>
              <a:rPr lang="en" sz="1200" dirty="0" smtClean="0">
                <a:latin typeface="+mn-lt"/>
                <a:ea typeface="Calibri"/>
                <a:cs typeface="Calibri"/>
                <a:sym typeface="Calibri"/>
              </a:rPr>
              <a:t>The GAC report on the 2018-20 grant highlights ”limited </a:t>
            </a:r>
            <a:r>
              <a:rPr lang="en" sz="1200" dirty="0" err="1" smtClean="0">
                <a:latin typeface="+mn-lt"/>
                <a:ea typeface="Calibri"/>
                <a:cs typeface="Calibri"/>
                <a:sym typeface="Calibri"/>
              </a:rPr>
              <a:t>visiblity</a:t>
            </a:r>
            <a:r>
              <a:rPr lang="en" sz="1200" dirty="0" smtClean="0">
                <a:latin typeface="+mn-lt"/>
                <a:ea typeface="Calibri"/>
                <a:cs typeface="Calibri"/>
                <a:sym typeface="Calibri"/>
              </a:rPr>
              <a:t> of orders” by the government, pointing to shortfalls in the 2014-16 period. Solution identified: request detailed list of products orders to enable quantification and visibility, as well as advocacy and national health accounts reporting.</a:t>
            </a:r>
          </a:p>
          <a:p>
            <a:pPr marL="0" lvl="0" indent="0" rtl="0">
              <a:lnSpc>
                <a:spcPct val="90000"/>
              </a:lnSpc>
              <a:spcBef>
                <a:spcPts val="1000"/>
              </a:spcBef>
              <a:spcAft>
                <a:spcPts val="0"/>
              </a:spcAft>
              <a:buNone/>
            </a:pPr>
            <a:r>
              <a:rPr lang="en" sz="1200" dirty="0" smtClean="0"/>
              <a:t>•</a:t>
            </a:r>
            <a:r>
              <a:rPr lang="en" sz="1200" b="1" dirty="0" smtClean="0">
                <a:latin typeface="+mn-lt"/>
                <a:ea typeface="Calibri"/>
                <a:cs typeface="Calibri"/>
                <a:sym typeface="Calibri"/>
              </a:rPr>
              <a:t>Documented PSM weaknesses: </a:t>
            </a:r>
            <a:r>
              <a:rPr lang="en" sz="1200" dirty="0" smtClean="0">
                <a:latin typeface="+mn-lt"/>
                <a:ea typeface="Calibri"/>
                <a:cs typeface="Calibri"/>
                <a:sym typeface="Calibri"/>
              </a:rPr>
              <a:t>According to the OIG report August 2017, supply chain problems include:</a:t>
            </a:r>
          </a:p>
          <a:p>
            <a:pPr marL="0" lvl="0" indent="0" rtl="0">
              <a:lnSpc>
                <a:spcPct val="90000"/>
              </a:lnSpc>
              <a:spcBef>
                <a:spcPts val="1000"/>
              </a:spcBef>
              <a:spcAft>
                <a:spcPts val="0"/>
              </a:spcAft>
              <a:buNone/>
            </a:pPr>
            <a:r>
              <a:rPr lang="en" sz="1200" dirty="0" smtClean="0">
                <a:latin typeface="+mn-lt"/>
                <a:ea typeface="Calibri"/>
                <a:cs typeface="Calibri"/>
                <a:sym typeface="Calibri"/>
              </a:rPr>
              <a:t>- Limited reliable data affecting quantification of medicines</a:t>
            </a:r>
          </a:p>
          <a:p>
            <a:pPr marL="0" lvl="0" indent="0" rtl="0">
              <a:lnSpc>
                <a:spcPct val="90000"/>
              </a:lnSpc>
              <a:spcBef>
                <a:spcPts val="1000"/>
              </a:spcBef>
              <a:spcAft>
                <a:spcPts val="0"/>
              </a:spcAft>
              <a:buNone/>
            </a:pPr>
            <a:r>
              <a:rPr lang="en" sz="1200" dirty="0" smtClean="0">
                <a:latin typeface="+mn-lt"/>
                <a:ea typeface="Calibri"/>
                <a:cs typeface="Calibri"/>
                <a:sym typeface="Calibri"/>
              </a:rPr>
              <a:t>- Inadequate inventory management systems. </a:t>
            </a:r>
          </a:p>
          <a:p>
            <a:pPr marL="0" lvl="0" indent="0" rtl="0">
              <a:lnSpc>
                <a:spcPct val="90000"/>
              </a:lnSpc>
              <a:spcBef>
                <a:spcPts val="1000"/>
              </a:spcBef>
              <a:spcAft>
                <a:spcPts val="0"/>
              </a:spcAft>
              <a:buNone/>
            </a:pPr>
            <a:r>
              <a:rPr lang="en" sz="1200" dirty="0" smtClean="0">
                <a:latin typeface="+mn-lt"/>
                <a:ea typeface="Calibri"/>
                <a:cs typeface="Calibri"/>
                <a:sym typeface="Calibri"/>
              </a:rPr>
              <a:t>- Potential loss of quality of medicines due to weak storage practices</a:t>
            </a:r>
          </a:p>
          <a:p>
            <a:pPr marL="0" lvl="0" indent="0">
              <a:spcBef>
                <a:spcPts val="0"/>
              </a:spcBef>
              <a:spcAft>
                <a:spcPts val="0"/>
              </a:spcAft>
              <a:buNone/>
            </a:pPr>
            <a:endParaRPr lang="en" dirty="0" smtClean="0"/>
          </a:p>
          <a:p>
            <a:r>
              <a:rPr lang="en" dirty="0" smtClean="0">
                <a:solidFill>
                  <a:srgbClr val="000000"/>
                </a:solidFill>
              </a:rPr>
              <a:t> </a:t>
            </a:r>
            <a:endParaRPr lang="en-GB" dirty="0"/>
          </a:p>
        </p:txBody>
      </p:sp>
      <p:sp>
        <p:nvSpPr>
          <p:cNvPr id="4" name="Slide Number Placeholder 3"/>
          <p:cNvSpPr>
            <a:spLocks noGrp="1"/>
          </p:cNvSpPr>
          <p:nvPr>
            <p:ph type="sldNum" sz="quarter" idx="10"/>
          </p:nvPr>
        </p:nvSpPr>
        <p:spPr/>
        <p:txBody>
          <a:bodyPr/>
          <a:lstStyle/>
          <a:p>
            <a:fld id="{BF4082F0-FD33-AD40-BD5B-82A6AB66C3DD}" type="slidenum">
              <a:rPr lang="en-US" smtClean="0"/>
              <a:t>12</a:t>
            </a:fld>
            <a:endParaRPr lang="en-US"/>
          </a:p>
        </p:txBody>
      </p:sp>
    </p:spTree>
    <p:extLst>
      <p:ext uri="{BB962C8B-B14F-4D97-AF65-F5344CB8AC3E}">
        <p14:creationId xmlns:p14="http://schemas.microsoft.com/office/powerpoint/2010/main" val="1964352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C747CAB-7C5E-4750-9883-C58EAC76A4D5}" type="datetime1">
              <a:rPr lang="en-US" smtClean="0"/>
              <a:t>7/26/18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C06E81-A944-274A-846E-05FC98FE5E84}" type="slidenum">
              <a:rPr lang="en-US" smtClean="0"/>
              <a:t>‹#›</a:t>
            </a:fld>
            <a:endParaRPr lang="en-US"/>
          </a:p>
        </p:txBody>
      </p:sp>
    </p:spTree>
    <p:extLst>
      <p:ext uri="{BB962C8B-B14F-4D97-AF65-F5344CB8AC3E}">
        <p14:creationId xmlns:p14="http://schemas.microsoft.com/office/powerpoint/2010/main" val="1056745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B9ED4A-5D32-47EB-B8E9-F591E0ECA67C}" type="datetime1">
              <a:rPr lang="en-US" smtClean="0"/>
              <a:t>7/26/18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C06E81-A944-274A-846E-05FC98FE5E84}" type="slidenum">
              <a:rPr lang="en-US" smtClean="0"/>
              <a:t>‹#›</a:t>
            </a:fld>
            <a:endParaRPr lang="en-US"/>
          </a:p>
        </p:txBody>
      </p:sp>
    </p:spTree>
    <p:extLst>
      <p:ext uri="{BB962C8B-B14F-4D97-AF65-F5344CB8AC3E}">
        <p14:creationId xmlns:p14="http://schemas.microsoft.com/office/powerpoint/2010/main" val="1278947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7D6721-3A4A-400D-8E0C-88BB16EB2502}" type="datetime1">
              <a:rPr lang="en-US" smtClean="0"/>
              <a:t>7/26/18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C06E81-A944-274A-846E-05FC98FE5E84}" type="slidenum">
              <a:rPr lang="en-US" smtClean="0"/>
              <a:t>‹#›</a:t>
            </a:fld>
            <a:endParaRPr lang="en-US"/>
          </a:p>
        </p:txBody>
      </p:sp>
    </p:spTree>
    <p:extLst>
      <p:ext uri="{BB962C8B-B14F-4D97-AF65-F5344CB8AC3E}">
        <p14:creationId xmlns:p14="http://schemas.microsoft.com/office/powerpoint/2010/main" val="11011961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933751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BAF354A-818F-4F6B-A5C0-A6083E2737B1}" type="datetime1">
              <a:rPr lang="en-US" smtClean="0"/>
              <a:t>7/26/18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C06E81-A944-274A-846E-05FC98FE5E84}" type="slidenum">
              <a:rPr lang="en-US" smtClean="0"/>
              <a:t>‹#›</a:t>
            </a:fld>
            <a:endParaRPr lang="en-US"/>
          </a:p>
        </p:txBody>
      </p:sp>
    </p:spTree>
    <p:extLst>
      <p:ext uri="{BB962C8B-B14F-4D97-AF65-F5344CB8AC3E}">
        <p14:creationId xmlns:p14="http://schemas.microsoft.com/office/powerpoint/2010/main" val="1024177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A14D1A-2D94-457D-B3E1-8B51EAF996A3}" type="datetime1">
              <a:rPr lang="en-US" smtClean="0"/>
              <a:t>7/26/18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C06E81-A944-274A-846E-05FC98FE5E84}" type="slidenum">
              <a:rPr lang="en-US" smtClean="0"/>
              <a:t>‹#›</a:t>
            </a:fld>
            <a:endParaRPr lang="en-US"/>
          </a:p>
        </p:txBody>
      </p:sp>
    </p:spTree>
    <p:extLst>
      <p:ext uri="{BB962C8B-B14F-4D97-AF65-F5344CB8AC3E}">
        <p14:creationId xmlns:p14="http://schemas.microsoft.com/office/powerpoint/2010/main" val="1261593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B99F287-C8B9-4350-B67A-FEE0E897018F}" type="datetime1">
              <a:rPr lang="en-US" smtClean="0"/>
              <a:t>7/26/18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C06E81-A944-274A-846E-05FC98FE5E84}" type="slidenum">
              <a:rPr lang="en-US" smtClean="0"/>
              <a:t>‹#›</a:t>
            </a:fld>
            <a:endParaRPr lang="en-US"/>
          </a:p>
        </p:txBody>
      </p:sp>
    </p:spTree>
    <p:extLst>
      <p:ext uri="{BB962C8B-B14F-4D97-AF65-F5344CB8AC3E}">
        <p14:creationId xmlns:p14="http://schemas.microsoft.com/office/powerpoint/2010/main" val="1490394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lvl1pPr>
              <a:defRPr>
                <a:latin typeface="+mn-l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E8D0A12-CCB9-4077-857F-7AE77048FBEE}" type="datetime1">
              <a:rPr lang="en-US" smtClean="0"/>
              <a:t>7/26/18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C06E81-A944-274A-846E-05FC98FE5E84}" type="slidenum">
              <a:rPr lang="en-US" smtClean="0"/>
              <a:t>‹#›</a:t>
            </a:fld>
            <a:endParaRPr lang="en-US"/>
          </a:p>
        </p:txBody>
      </p:sp>
    </p:spTree>
    <p:extLst>
      <p:ext uri="{BB962C8B-B14F-4D97-AF65-F5344CB8AC3E}">
        <p14:creationId xmlns:p14="http://schemas.microsoft.com/office/powerpoint/2010/main" val="819052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88B34EB-9A3E-4D59-BE60-4A0DBA6FE5D9}" type="datetime1">
              <a:rPr lang="en-US" smtClean="0"/>
              <a:t>7/26/18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C06E81-A944-274A-846E-05FC98FE5E84}" type="slidenum">
              <a:rPr lang="en-US" smtClean="0"/>
              <a:t>‹#›</a:t>
            </a:fld>
            <a:endParaRPr lang="en-US"/>
          </a:p>
        </p:txBody>
      </p:sp>
    </p:spTree>
    <p:extLst>
      <p:ext uri="{BB962C8B-B14F-4D97-AF65-F5344CB8AC3E}">
        <p14:creationId xmlns:p14="http://schemas.microsoft.com/office/powerpoint/2010/main" val="446921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F4996D-456C-44CE-8649-832CB6B3806C}" type="datetime1">
              <a:rPr lang="en-US" smtClean="0"/>
              <a:t>7/26/18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C06E81-A944-274A-846E-05FC98FE5E84}" type="slidenum">
              <a:rPr lang="en-US" smtClean="0"/>
              <a:t>‹#›</a:t>
            </a:fld>
            <a:endParaRPr lang="en-US"/>
          </a:p>
        </p:txBody>
      </p:sp>
    </p:spTree>
    <p:extLst>
      <p:ext uri="{BB962C8B-B14F-4D97-AF65-F5344CB8AC3E}">
        <p14:creationId xmlns:p14="http://schemas.microsoft.com/office/powerpoint/2010/main" val="1656832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C3EA3F-ED98-4D7C-9FF7-F00556873E1D}" type="datetime1">
              <a:rPr lang="en-US" smtClean="0"/>
              <a:t>7/26/18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C06E81-A944-274A-846E-05FC98FE5E84}" type="slidenum">
              <a:rPr lang="en-US" smtClean="0"/>
              <a:t>‹#›</a:t>
            </a:fld>
            <a:endParaRPr lang="en-US"/>
          </a:p>
        </p:txBody>
      </p:sp>
    </p:spTree>
    <p:extLst>
      <p:ext uri="{BB962C8B-B14F-4D97-AF65-F5344CB8AC3E}">
        <p14:creationId xmlns:p14="http://schemas.microsoft.com/office/powerpoint/2010/main" val="2114188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87D303-24DE-4492-9602-D7CC160FF8DF}" type="datetime1">
              <a:rPr lang="en-US" smtClean="0"/>
              <a:t>7/26/18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C06E81-A944-274A-846E-05FC98FE5E84}" type="slidenum">
              <a:rPr lang="en-US" smtClean="0"/>
              <a:t>‹#›</a:t>
            </a:fld>
            <a:endParaRPr lang="en-US"/>
          </a:p>
        </p:txBody>
      </p:sp>
    </p:spTree>
    <p:extLst>
      <p:ext uri="{BB962C8B-B14F-4D97-AF65-F5344CB8AC3E}">
        <p14:creationId xmlns:p14="http://schemas.microsoft.com/office/powerpoint/2010/main" val="89806592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42D213-B08A-44BB-8498-04E671268D5F}" type="datetime1">
              <a:rPr lang="en-US" smtClean="0"/>
              <a:t>7/26/18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C06E81-A944-274A-846E-05FC98FE5E84}" type="slidenum">
              <a:rPr lang="en-US" smtClean="0"/>
              <a:t>‹#›</a:t>
            </a:fld>
            <a:endParaRPr lang="en-US"/>
          </a:p>
        </p:txBody>
      </p:sp>
    </p:spTree>
    <p:extLst>
      <p:ext uri="{BB962C8B-B14F-4D97-AF65-F5344CB8AC3E}">
        <p14:creationId xmlns:p14="http://schemas.microsoft.com/office/powerpoint/2010/main" val="161575459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msf.org/aids-2018"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tif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comments" Target="../comments/commen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hape 54"/>
          <p:cNvSpPr>
            <a:spLocks noGrp="1"/>
          </p:cNvSpPr>
          <p:nvPr>
            <p:ph type="ctrTitle"/>
          </p:nvPr>
        </p:nvSpPr>
        <p:spPr>
          <a:xfrm>
            <a:off x="356261" y="1410036"/>
            <a:ext cx="8556386" cy="2185060"/>
          </a:xfrm>
        </p:spPr>
        <p:txBody>
          <a:bodyPr vert="horz" lIns="91425" tIns="91425" rIns="91425" bIns="91425" rtlCol="0" anchor="b">
            <a:noAutofit/>
          </a:bodyPr>
          <a:lstStyle/>
          <a:p>
            <a:pPr algn="l"/>
            <a:r>
              <a:rPr lang="en-US" sz="4000" b="1" dirty="0">
                <a:solidFill>
                  <a:srgbClr val="FF0000"/>
                </a:solidFill>
              </a:rPr>
              <a:t>What Happens to HIV Programs When Donors Leave?</a:t>
            </a:r>
            <a:r>
              <a:rPr lang="en-GB" sz="4000" b="1" dirty="0" smtClean="0">
                <a:solidFill>
                  <a:srgbClr val="FF0000"/>
                </a:solidFill>
                <a:latin typeface="+mn-lt"/>
              </a:rPr>
              <a:t> </a:t>
            </a:r>
            <a:r>
              <a:rPr lang="en-GB" sz="2000" b="1" dirty="0" smtClean="0">
                <a:solidFill>
                  <a:srgbClr val="FF0000"/>
                </a:solidFill>
                <a:latin typeface="+mn-lt"/>
              </a:rPr>
              <a:t/>
            </a:r>
            <a:br>
              <a:rPr lang="en-GB" sz="2000" b="1" dirty="0" smtClean="0">
                <a:solidFill>
                  <a:srgbClr val="FF0000"/>
                </a:solidFill>
                <a:latin typeface="+mn-lt"/>
              </a:rPr>
            </a:br>
            <a:r>
              <a:rPr lang="en-GB" sz="1050" b="1" dirty="0" smtClean="0">
                <a:solidFill>
                  <a:srgbClr val="FF0000"/>
                </a:solidFill>
                <a:latin typeface="+mn-lt"/>
              </a:rPr>
              <a:t/>
            </a:r>
            <a:br>
              <a:rPr lang="en-GB" sz="1050" b="1" dirty="0" smtClean="0">
                <a:solidFill>
                  <a:srgbClr val="FF0000"/>
                </a:solidFill>
                <a:latin typeface="+mn-lt"/>
              </a:rPr>
            </a:br>
            <a:r>
              <a:rPr lang="en-GB" sz="2800" b="1" dirty="0" smtClean="0">
                <a:latin typeface="+mn-lt"/>
              </a:rPr>
              <a:t>The GFATM procurement cliff</a:t>
            </a:r>
            <a:r>
              <a:rPr lang="en-GB" sz="2000" b="1" dirty="0">
                <a:solidFill>
                  <a:srgbClr val="FF0000"/>
                </a:solidFill>
                <a:latin typeface="+mn-lt"/>
              </a:rPr>
              <a:t/>
            </a:r>
            <a:br>
              <a:rPr lang="en-GB" sz="2000" b="1" dirty="0">
                <a:solidFill>
                  <a:srgbClr val="FF0000"/>
                </a:solidFill>
                <a:latin typeface="+mn-lt"/>
              </a:rPr>
            </a:br>
            <a:r>
              <a:rPr lang="en-GB" sz="2000" b="1" dirty="0">
                <a:solidFill>
                  <a:srgbClr val="FF0000"/>
                </a:solidFill>
                <a:latin typeface="+mn-lt"/>
              </a:rPr>
              <a:t/>
            </a:r>
            <a:br>
              <a:rPr lang="en-GB" sz="2000" b="1" dirty="0">
                <a:solidFill>
                  <a:srgbClr val="FF0000"/>
                </a:solidFill>
                <a:latin typeface="+mn-lt"/>
              </a:rPr>
            </a:br>
            <a:endParaRPr lang="en-GB" sz="2000" b="1" dirty="0">
              <a:solidFill>
                <a:srgbClr val="FF0000"/>
              </a:solidFill>
              <a:latin typeface="+mn-lt"/>
            </a:endParaRPr>
          </a:p>
        </p:txBody>
      </p:sp>
      <p:sp>
        <p:nvSpPr>
          <p:cNvPr id="55" name="Shape 55"/>
          <p:cNvSpPr txBox="1">
            <a:spLocks noGrp="1"/>
          </p:cNvSpPr>
          <p:nvPr>
            <p:ph type="subTitle" idx="1"/>
          </p:nvPr>
        </p:nvSpPr>
        <p:spPr>
          <a:xfrm>
            <a:off x="2778209" y="4176985"/>
            <a:ext cx="7359481" cy="3067005"/>
          </a:xfrm>
        </p:spPr>
        <p:txBody>
          <a:bodyPr vert="horz" lIns="91425" tIns="91425" rIns="91425" bIns="91425" rtlCol="0">
            <a:noAutofit/>
          </a:bodyPr>
          <a:lstStyle/>
          <a:p>
            <a:pPr algn="l">
              <a:spcBef>
                <a:spcPts val="0"/>
              </a:spcBef>
              <a:defRPr/>
            </a:pPr>
            <a:r>
              <a:rPr lang="en-GB" sz="2000" dirty="0" smtClean="0"/>
              <a:t>Sharonann Lynch</a:t>
            </a:r>
          </a:p>
          <a:p>
            <a:pPr algn="l">
              <a:spcBef>
                <a:spcPts val="0"/>
              </a:spcBef>
              <a:defRPr/>
            </a:pPr>
            <a:r>
              <a:rPr lang="en-GB" sz="2000" dirty="0" smtClean="0"/>
              <a:t>HIV &amp; TB Policy Advisor</a:t>
            </a:r>
          </a:p>
          <a:p>
            <a:pPr algn="l">
              <a:spcBef>
                <a:spcPts val="0"/>
              </a:spcBef>
              <a:defRPr/>
            </a:pPr>
            <a:r>
              <a:rPr lang="en-GB" sz="2000" dirty="0" smtClean="0"/>
              <a:t>MSF Access Campaign</a:t>
            </a:r>
          </a:p>
          <a:p>
            <a:pPr algn="l">
              <a:spcBef>
                <a:spcPts val="0"/>
              </a:spcBef>
              <a:defRPr/>
            </a:pPr>
            <a:endParaRPr lang="en-GB" sz="2000" dirty="0" smtClean="0"/>
          </a:p>
          <a:p>
            <a:pPr algn="l">
              <a:spcBef>
                <a:spcPts val="0"/>
              </a:spcBef>
              <a:defRPr/>
            </a:pPr>
            <a:endParaRPr lang="en-GB" sz="2000" dirty="0" smtClean="0"/>
          </a:p>
        </p:txBody>
      </p:sp>
      <p:pic>
        <p:nvPicPr>
          <p:cNvPr id="4" name="Picture 30" descr="MSF_International_logo_colour_RGB.jpg"/>
          <p:cNvPicPr>
            <a:picLocks noChangeAspect="1"/>
          </p:cNvPicPr>
          <p:nvPr/>
        </p:nvPicPr>
        <p:blipFill>
          <a:blip r:embed="rId3" cstate="print"/>
          <a:srcRect/>
          <a:stretch>
            <a:fillRect/>
          </a:stretch>
        </p:blipFill>
        <p:spPr bwMode="auto">
          <a:xfrm>
            <a:off x="198304" y="4117610"/>
            <a:ext cx="2422219" cy="1264774"/>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32C06E81-A944-274A-846E-05FC98FE5E84}" type="slidenum">
              <a:rPr lang="en-US" smtClean="0"/>
              <a:t>1</a:t>
            </a:fld>
            <a:endParaRPr lang="en-US" dirty="0"/>
          </a:p>
        </p:txBody>
      </p:sp>
    </p:spTree>
    <p:extLst>
      <p:ext uri="{BB962C8B-B14F-4D97-AF65-F5344CB8AC3E}">
        <p14:creationId xmlns:p14="http://schemas.microsoft.com/office/powerpoint/2010/main" val="677193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456" y="30716"/>
            <a:ext cx="8295894" cy="879109"/>
          </a:xfrm>
        </p:spPr>
        <p:txBody>
          <a:bodyPr>
            <a:normAutofit/>
          </a:bodyPr>
          <a:lstStyle/>
          <a:p>
            <a:r>
              <a:rPr lang="en-GB" sz="4000" b="1" dirty="0" smtClean="0">
                <a:solidFill>
                  <a:srgbClr val="FF0000"/>
                </a:solidFill>
              </a:rPr>
              <a:t>16-18 years </a:t>
            </a:r>
            <a:r>
              <a:rPr lang="en-GB" sz="4000" b="1" dirty="0">
                <a:solidFill>
                  <a:srgbClr val="FF0000"/>
                </a:solidFill>
              </a:rPr>
              <a:t>of building healthy markets</a:t>
            </a:r>
            <a:endParaRPr lang="en-GB" sz="4000" b="1" dirty="0"/>
          </a:p>
        </p:txBody>
      </p:sp>
      <p:sp>
        <p:nvSpPr>
          <p:cNvPr id="7" name="Slide Number Placeholder 6"/>
          <p:cNvSpPr>
            <a:spLocks noGrp="1"/>
          </p:cNvSpPr>
          <p:nvPr>
            <p:ph type="sldNum" sz="quarter" idx="12"/>
          </p:nvPr>
        </p:nvSpPr>
        <p:spPr/>
        <p:txBody>
          <a:bodyPr/>
          <a:lstStyle/>
          <a:p>
            <a:fld id="{32C06E81-A944-274A-846E-05FC98FE5E84}" type="slidenum">
              <a:rPr lang="en-US" smtClean="0"/>
              <a:t>10</a:t>
            </a:fld>
            <a:endParaRPr lang="en-US"/>
          </a:p>
        </p:txBody>
      </p:sp>
      <p:sp>
        <p:nvSpPr>
          <p:cNvPr id="8" name="Rectangle 7"/>
          <p:cNvSpPr/>
          <p:nvPr/>
        </p:nvSpPr>
        <p:spPr>
          <a:xfrm>
            <a:off x="-1" y="1244453"/>
            <a:ext cx="1580997" cy="501649"/>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solidFill>
                <a:latin typeface="Avenir Book" charset="0"/>
                <a:ea typeface="Avenir Book" charset="0"/>
                <a:cs typeface="Avenir Book" charset="0"/>
              </a:rPr>
              <a:t>PRICE</a:t>
            </a:r>
            <a:endParaRPr lang="en-GB" sz="2400" b="1" dirty="0">
              <a:solidFill>
                <a:schemeClr val="tx1"/>
              </a:solidFill>
              <a:latin typeface="Avenir Book" charset="0"/>
              <a:ea typeface="Avenir Book" charset="0"/>
              <a:cs typeface="Avenir Book" charset="0"/>
            </a:endParaRPr>
          </a:p>
        </p:txBody>
      </p:sp>
      <p:sp>
        <p:nvSpPr>
          <p:cNvPr id="10" name="Rectangle 9"/>
          <p:cNvSpPr/>
          <p:nvPr/>
        </p:nvSpPr>
        <p:spPr>
          <a:xfrm>
            <a:off x="0" y="2744502"/>
            <a:ext cx="1580996" cy="501649"/>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tx1"/>
                </a:solidFill>
                <a:latin typeface="Avenir Book" charset="0"/>
                <a:ea typeface="Avenir Book" charset="0"/>
                <a:cs typeface="Avenir Book" charset="0"/>
              </a:rPr>
              <a:t>QUALITY</a:t>
            </a:r>
            <a:endParaRPr lang="en-GB" sz="2000" b="1" dirty="0">
              <a:solidFill>
                <a:schemeClr val="tx1"/>
              </a:solidFill>
              <a:latin typeface="Avenir Book" charset="0"/>
              <a:ea typeface="Avenir Book" charset="0"/>
              <a:cs typeface="Avenir Book" charset="0"/>
            </a:endParaRPr>
          </a:p>
        </p:txBody>
      </p:sp>
      <p:sp>
        <p:nvSpPr>
          <p:cNvPr id="11" name="Rectangle 10"/>
          <p:cNvSpPr/>
          <p:nvPr/>
        </p:nvSpPr>
        <p:spPr>
          <a:xfrm>
            <a:off x="-36790" y="4602557"/>
            <a:ext cx="1591283" cy="501649"/>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tx1"/>
                </a:solidFill>
                <a:latin typeface="Avenir Book" charset="0"/>
                <a:ea typeface="Avenir Book" charset="0"/>
                <a:cs typeface="Avenir Book" charset="0"/>
              </a:rPr>
              <a:t>REGULATORY</a:t>
            </a:r>
            <a:endParaRPr lang="en-GB" sz="1600" b="1" dirty="0">
              <a:solidFill>
                <a:schemeClr val="tx1"/>
              </a:solidFill>
              <a:latin typeface="Avenir Book" charset="0"/>
              <a:ea typeface="Avenir Book" charset="0"/>
              <a:cs typeface="Avenir Book" charset="0"/>
            </a:endParaRPr>
          </a:p>
        </p:txBody>
      </p:sp>
      <p:sp>
        <p:nvSpPr>
          <p:cNvPr id="12" name="Rectangle 11"/>
          <p:cNvSpPr/>
          <p:nvPr/>
        </p:nvSpPr>
        <p:spPr>
          <a:xfrm>
            <a:off x="0" y="5447304"/>
            <a:ext cx="1574142" cy="501649"/>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tx1"/>
                </a:solidFill>
                <a:latin typeface="Avenir Book" charset="0"/>
                <a:ea typeface="Avenir Book" charset="0"/>
                <a:cs typeface="Avenir Book" charset="0"/>
              </a:rPr>
              <a:t>SUPPLY</a:t>
            </a:r>
            <a:endParaRPr lang="en-GB" sz="2000" b="1" dirty="0">
              <a:solidFill>
                <a:schemeClr val="tx1"/>
              </a:solidFill>
              <a:latin typeface="Avenir Book" charset="0"/>
              <a:ea typeface="Avenir Book" charset="0"/>
              <a:cs typeface="Avenir Book" charset="0"/>
            </a:endParaRPr>
          </a:p>
        </p:txBody>
      </p:sp>
      <p:sp>
        <p:nvSpPr>
          <p:cNvPr id="14" name="Rectangle 13"/>
          <p:cNvSpPr/>
          <p:nvPr/>
        </p:nvSpPr>
        <p:spPr>
          <a:xfrm>
            <a:off x="1655362" y="1243166"/>
            <a:ext cx="3884046" cy="666557"/>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Avenir Book" charset="0"/>
                <a:ea typeface="Avenir Book" charset="0"/>
                <a:cs typeface="Avenir Book" charset="0"/>
              </a:rPr>
              <a:t>Competition, suppliers</a:t>
            </a:r>
            <a:endParaRPr lang="en-GB" sz="2800" dirty="0">
              <a:solidFill>
                <a:schemeClr val="tx1"/>
              </a:solidFill>
              <a:latin typeface="Avenir Book" charset="0"/>
              <a:ea typeface="Avenir Book" charset="0"/>
              <a:cs typeface="Avenir Book" charset="0"/>
            </a:endParaRPr>
          </a:p>
        </p:txBody>
      </p:sp>
      <p:sp>
        <p:nvSpPr>
          <p:cNvPr id="15" name="Rectangle 14"/>
          <p:cNvSpPr/>
          <p:nvPr/>
        </p:nvSpPr>
        <p:spPr>
          <a:xfrm>
            <a:off x="1655362" y="1982493"/>
            <a:ext cx="3884046" cy="576335"/>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Avenir Book" charset="0"/>
                <a:ea typeface="Avenir Book" charset="0"/>
                <a:cs typeface="Avenir Book" charset="0"/>
              </a:rPr>
              <a:t>Large volumes</a:t>
            </a:r>
            <a:endParaRPr lang="en-GB" sz="2800" dirty="0">
              <a:solidFill>
                <a:schemeClr val="tx1"/>
              </a:solidFill>
              <a:latin typeface="Avenir Book" charset="0"/>
              <a:ea typeface="Avenir Book" charset="0"/>
              <a:cs typeface="Avenir Book" charset="0"/>
            </a:endParaRPr>
          </a:p>
        </p:txBody>
      </p:sp>
      <p:sp>
        <p:nvSpPr>
          <p:cNvPr id="17" name="Rectangle 16"/>
          <p:cNvSpPr/>
          <p:nvPr/>
        </p:nvSpPr>
        <p:spPr>
          <a:xfrm>
            <a:off x="1658790" y="2752214"/>
            <a:ext cx="3880618" cy="775842"/>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latin typeface="Avenir Book" charset="0"/>
                <a:ea typeface="Avenir Book" charset="0"/>
                <a:cs typeface="Avenir Book" charset="0"/>
              </a:rPr>
              <a:t>WHO Prequalification Project</a:t>
            </a:r>
            <a:endParaRPr lang="en-GB" sz="2400" dirty="0">
              <a:solidFill>
                <a:schemeClr val="tx1"/>
              </a:solidFill>
              <a:latin typeface="Avenir Book" charset="0"/>
              <a:ea typeface="Avenir Book" charset="0"/>
              <a:cs typeface="Avenir Book" charset="0"/>
            </a:endParaRPr>
          </a:p>
        </p:txBody>
      </p:sp>
      <p:sp>
        <p:nvSpPr>
          <p:cNvPr id="18" name="Rectangle 17"/>
          <p:cNvSpPr/>
          <p:nvPr/>
        </p:nvSpPr>
        <p:spPr>
          <a:xfrm>
            <a:off x="1658790" y="3627343"/>
            <a:ext cx="3880618" cy="79846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latin typeface="Avenir Book" charset="0"/>
                <a:ea typeface="Avenir Book" charset="0"/>
                <a:cs typeface="Avenir Book" charset="0"/>
              </a:rPr>
              <a:t>Stringent Drug Regulatory Authority (SDRA)</a:t>
            </a:r>
            <a:endParaRPr lang="en-GB" sz="2400" dirty="0">
              <a:solidFill>
                <a:schemeClr val="tx1"/>
              </a:solidFill>
              <a:latin typeface="Avenir Book" charset="0"/>
              <a:ea typeface="Avenir Book" charset="0"/>
              <a:cs typeface="Avenir Book" charset="0"/>
            </a:endParaRPr>
          </a:p>
        </p:txBody>
      </p:sp>
      <p:sp>
        <p:nvSpPr>
          <p:cNvPr id="19" name="Rectangle 18"/>
          <p:cNvSpPr/>
          <p:nvPr/>
        </p:nvSpPr>
        <p:spPr>
          <a:xfrm>
            <a:off x="1672042" y="4615809"/>
            <a:ext cx="3880618" cy="658627"/>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Avenir Book" charset="0"/>
                <a:ea typeface="Avenir Book" charset="0"/>
                <a:cs typeface="Avenir Book" charset="0"/>
              </a:rPr>
              <a:t>Import waivers</a:t>
            </a:r>
          </a:p>
        </p:txBody>
      </p:sp>
      <p:sp>
        <p:nvSpPr>
          <p:cNvPr id="22" name="Rectangle 21"/>
          <p:cNvSpPr/>
          <p:nvPr/>
        </p:nvSpPr>
        <p:spPr>
          <a:xfrm>
            <a:off x="1655362" y="5440793"/>
            <a:ext cx="3960130" cy="727089"/>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Avenir Book" charset="0"/>
                <a:ea typeface="Avenir Book" charset="0"/>
                <a:cs typeface="Avenir Book" charset="0"/>
              </a:rPr>
              <a:t>Multiple suppliers</a:t>
            </a:r>
            <a:endParaRPr lang="en-GB" sz="2800" dirty="0">
              <a:solidFill>
                <a:schemeClr val="tx1"/>
              </a:solidFill>
              <a:latin typeface="Avenir Book" charset="0"/>
              <a:ea typeface="Avenir Book" charset="0"/>
              <a:cs typeface="Avenir Book" charset="0"/>
            </a:endParaRPr>
          </a:p>
        </p:txBody>
      </p:sp>
      <p:sp>
        <p:nvSpPr>
          <p:cNvPr id="23" name="Rectangle 22"/>
          <p:cNvSpPr/>
          <p:nvPr/>
        </p:nvSpPr>
        <p:spPr>
          <a:xfrm>
            <a:off x="1655362" y="6246778"/>
            <a:ext cx="3960130" cy="623802"/>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Avenir Book" charset="0"/>
                <a:ea typeface="Avenir Book" charset="0"/>
                <a:cs typeface="Avenir Book" charset="0"/>
              </a:rPr>
              <a:t>Forecasting</a:t>
            </a:r>
            <a:endParaRPr lang="en-GB" sz="2800" dirty="0">
              <a:solidFill>
                <a:schemeClr val="tx1"/>
              </a:solidFill>
              <a:latin typeface="Avenir Book" charset="0"/>
              <a:ea typeface="Avenir Book" charset="0"/>
              <a:cs typeface="Avenir Book" charset="0"/>
            </a:endParaRPr>
          </a:p>
        </p:txBody>
      </p:sp>
      <p:grpSp>
        <p:nvGrpSpPr>
          <p:cNvPr id="31" name="Group 30"/>
          <p:cNvGrpSpPr/>
          <p:nvPr/>
        </p:nvGrpSpPr>
        <p:grpSpPr>
          <a:xfrm>
            <a:off x="5776939" y="1892319"/>
            <a:ext cx="3129236" cy="4718898"/>
            <a:chOff x="5696712" y="1744079"/>
            <a:chExt cx="2590038" cy="2566334"/>
          </a:xfrm>
        </p:grpSpPr>
        <p:sp>
          <p:nvSpPr>
            <p:cNvPr id="26" name="Magnetic Disk 25"/>
            <p:cNvSpPr/>
            <p:nvPr/>
          </p:nvSpPr>
          <p:spPr>
            <a:xfrm>
              <a:off x="5696712" y="3670333"/>
              <a:ext cx="2587752" cy="64008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Molecular testing</a:t>
              </a:r>
            </a:p>
            <a:p>
              <a:pPr algn="ctr"/>
              <a:r>
                <a:rPr lang="en-GB" sz="2000" dirty="0" smtClean="0"/>
                <a:t>VL HIV, HV HCV, MTB/RIF</a:t>
              </a:r>
              <a:endParaRPr lang="en-GB" sz="2000" dirty="0"/>
            </a:p>
          </p:txBody>
        </p:sp>
        <p:sp>
          <p:nvSpPr>
            <p:cNvPr id="27" name="Magnetic Disk 26"/>
            <p:cNvSpPr/>
            <p:nvPr/>
          </p:nvSpPr>
          <p:spPr>
            <a:xfrm>
              <a:off x="5696712" y="3134680"/>
              <a:ext cx="2587752" cy="64008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DRTB </a:t>
              </a:r>
              <a:r>
                <a:rPr lang="en-GB" sz="3200" dirty="0" smtClean="0"/>
                <a:t>drugs</a:t>
              </a:r>
            </a:p>
          </p:txBody>
        </p:sp>
        <p:sp>
          <p:nvSpPr>
            <p:cNvPr id="28" name="Magnetic Disk 27"/>
            <p:cNvSpPr/>
            <p:nvPr/>
          </p:nvSpPr>
          <p:spPr>
            <a:xfrm>
              <a:off x="5698998" y="2576039"/>
              <a:ext cx="2587752" cy="64008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HCV DAAs</a:t>
              </a:r>
              <a:endParaRPr lang="en-GB" sz="3200" dirty="0"/>
            </a:p>
          </p:txBody>
        </p:sp>
        <p:sp>
          <p:nvSpPr>
            <p:cNvPr id="29" name="Magnetic Disk 28"/>
            <p:cNvSpPr/>
            <p:nvPr/>
          </p:nvSpPr>
          <p:spPr>
            <a:xfrm>
              <a:off x="5698998" y="2040386"/>
              <a:ext cx="2587752" cy="64008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ARVs TLD</a:t>
              </a:r>
              <a:endParaRPr lang="en-GB" sz="3200" dirty="0"/>
            </a:p>
          </p:txBody>
        </p:sp>
        <p:sp>
          <p:nvSpPr>
            <p:cNvPr id="30" name="TextBox 29"/>
            <p:cNvSpPr txBox="1"/>
            <p:nvPr/>
          </p:nvSpPr>
          <p:spPr>
            <a:xfrm>
              <a:off x="6266691" y="1744079"/>
              <a:ext cx="1447793" cy="217597"/>
            </a:xfrm>
            <a:prstGeom prst="rect">
              <a:avLst/>
            </a:prstGeom>
            <a:noFill/>
          </p:spPr>
          <p:txBody>
            <a:bodyPr wrap="none" rtlCol="0">
              <a:spAutoFit/>
            </a:bodyPr>
            <a:lstStyle/>
            <a:p>
              <a:r>
                <a:rPr lang="en-GB" sz="2000" dirty="0" smtClean="0"/>
                <a:t>HIV + TB + HCV</a:t>
              </a:r>
              <a:endParaRPr lang="en-GB" sz="2000" dirty="0"/>
            </a:p>
          </p:txBody>
        </p:sp>
      </p:grpSp>
      <p:sp>
        <p:nvSpPr>
          <p:cNvPr id="32" name="TextBox 31"/>
          <p:cNvSpPr txBox="1"/>
          <p:nvPr/>
        </p:nvSpPr>
        <p:spPr>
          <a:xfrm>
            <a:off x="1655362" y="845994"/>
            <a:ext cx="1831399" cy="400110"/>
          </a:xfrm>
          <a:prstGeom prst="rect">
            <a:avLst/>
          </a:prstGeom>
          <a:noFill/>
        </p:spPr>
        <p:txBody>
          <a:bodyPr wrap="none" rtlCol="0">
            <a:spAutoFit/>
          </a:bodyPr>
          <a:lstStyle/>
          <a:p>
            <a:r>
              <a:rPr lang="en-GB" sz="2000" dirty="0" smtClean="0"/>
              <a:t>GFATM benefits</a:t>
            </a:r>
            <a:endParaRPr lang="en-GB" sz="2000" dirty="0"/>
          </a:p>
        </p:txBody>
      </p:sp>
    </p:spTree>
    <p:extLst>
      <p:ext uri="{BB962C8B-B14F-4D97-AF65-F5344CB8AC3E}">
        <p14:creationId xmlns:p14="http://schemas.microsoft.com/office/powerpoint/2010/main" val="1705132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FF0000"/>
                </a:solidFill>
              </a:rPr>
              <a:t>West and Central Africa</a:t>
            </a:r>
            <a:endParaRPr lang="en-GB" b="1" dirty="0">
              <a:solidFill>
                <a:srgbClr val="FF0000"/>
              </a:solidFill>
            </a:endParaRPr>
          </a:p>
        </p:txBody>
      </p:sp>
      <p:sp>
        <p:nvSpPr>
          <p:cNvPr id="5" name="Text Placeholder 4"/>
          <p:cNvSpPr>
            <a:spLocks noGrp="1"/>
          </p:cNvSpPr>
          <p:nvPr>
            <p:ph type="body" idx="1"/>
          </p:nvPr>
        </p:nvSpPr>
        <p:spPr>
          <a:xfrm>
            <a:off x="629842" y="1681163"/>
            <a:ext cx="3868340" cy="359672"/>
          </a:xfrm>
        </p:spPr>
        <p:txBody>
          <a:bodyPr>
            <a:normAutofit fontScale="92500" lnSpcReduction="10000"/>
          </a:bodyPr>
          <a:lstStyle/>
          <a:p>
            <a:r>
              <a:rPr lang="en-GB" dirty="0" smtClean="0"/>
              <a:t>WCA Context</a:t>
            </a:r>
            <a:endParaRPr lang="en-GB" dirty="0"/>
          </a:p>
        </p:txBody>
      </p:sp>
      <p:sp>
        <p:nvSpPr>
          <p:cNvPr id="3" name="Content Placeholder 2"/>
          <p:cNvSpPr>
            <a:spLocks noGrp="1"/>
          </p:cNvSpPr>
          <p:nvPr>
            <p:ph sz="half" idx="2"/>
          </p:nvPr>
        </p:nvSpPr>
        <p:spPr>
          <a:xfrm>
            <a:off x="629842" y="2213113"/>
            <a:ext cx="3868340" cy="3976550"/>
          </a:xfrm>
        </p:spPr>
        <p:txBody>
          <a:bodyPr/>
          <a:lstStyle/>
          <a:p>
            <a:pPr>
              <a:buClr>
                <a:srgbClr val="000000"/>
              </a:buClr>
              <a:buSzPts val="1800"/>
            </a:pPr>
            <a:r>
              <a:rPr lang="en-US" dirty="0" smtClean="0">
                <a:solidFill>
                  <a:srgbClr val="000000"/>
                </a:solidFill>
              </a:rPr>
              <a:t>40% </a:t>
            </a:r>
            <a:r>
              <a:rPr lang="en" dirty="0" smtClean="0">
                <a:solidFill>
                  <a:srgbClr val="000000"/>
                </a:solidFill>
              </a:rPr>
              <a:t>ART </a:t>
            </a:r>
            <a:r>
              <a:rPr lang="en" dirty="0">
                <a:solidFill>
                  <a:srgbClr val="000000"/>
                </a:solidFill>
              </a:rPr>
              <a:t>coverage </a:t>
            </a:r>
            <a:endParaRPr lang="en-US" dirty="0">
              <a:solidFill>
                <a:srgbClr val="000000"/>
              </a:solidFill>
            </a:endParaRPr>
          </a:p>
          <a:p>
            <a:pPr>
              <a:buClr>
                <a:srgbClr val="000000"/>
              </a:buClr>
              <a:buSzPts val="1800"/>
            </a:pPr>
            <a:r>
              <a:rPr lang="en" dirty="0" smtClean="0">
                <a:solidFill>
                  <a:srgbClr val="000000"/>
                </a:solidFill>
              </a:rPr>
              <a:t>30</a:t>
            </a:r>
            <a:r>
              <a:rPr lang="en" dirty="0">
                <a:solidFill>
                  <a:srgbClr val="000000"/>
                </a:solidFill>
              </a:rPr>
              <a:t>% drop </a:t>
            </a:r>
            <a:r>
              <a:rPr lang="en-US" dirty="0" smtClean="0">
                <a:solidFill>
                  <a:srgbClr val="000000"/>
                </a:solidFill>
              </a:rPr>
              <a:t>in GFATM funds (vs 2015-2017)</a:t>
            </a:r>
          </a:p>
          <a:p>
            <a:pPr>
              <a:buClr>
                <a:srgbClr val="000000"/>
              </a:buClr>
              <a:buSzPts val="1800"/>
            </a:pPr>
            <a:r>
              <a:rPr lang="en-US" dirty="0" smtClean="0">
                <a:solidFill>
                  <a:srgbClr val="000000"/>
                </a:solidFill>
              </a:rPr>
              <a:t>C</a:t>
            </a:r>
            <a:r>
              <a:rPr lang="en" dirty="0" smtClean="0">
                <a:solidFill>
                  <a:srgbClr val="000000"/>
                </a:solidFill>
              </a:rPr>
              <a:t>o-financing</a:t>
            </a:r>
            <a:r>
              <a:rPr lang="en-US" dirty="0" smtClean="0">
                <a:solidFill>
                  <a:srgbClr val="000000"/>
                </a:solidFill>
              </a:rPr>
              <a:t>:</a:t>
            </a:r>
            <a:r>
              <a:rPr lang="en" b="1" dirty="0" smtClean="0">
                <a:solidFill>
                  <a:srgbClr val="000000"/>
                </a:solidFill>
              </a:rPr>
              <a:t> </a:t>
            </a:r>
            <a:r>
              <a:rPr lang="en" dirty="0">
                <a:solidFill>
                  <a:srgbClr val="000000"/>
                </a:solidFill>
              </a:rPr>
              <a:t>governments</a:t>
            </a:r>
            <a:r>
              <a:rPr lang="en" b="1" dirty="0">
                <a:solidFill>
                  <a:srgbClr val="000000"/>
                </a:solidFill>
              </a:rPr>
              <a:t> </a:t>
            </a:r>
            <a:r>
              <a:rPr lang="en-US" dirty="0" smtClean="0">
                <a:solidFill>
                  <a:srgbClr val="000000"/>
                </a:solidFill>
              </a:rPr>
              <a:t>pressed </a:t>
            </a:r>
            <a:r>
              <a:rPr lang="en" dirty="0" smtClean="0">
                <a:solidFill>
                  <a:srgbClr val="000000"/>
                </a:solidFill>
              </a:rPr>
              <a:t>to </a:t>
            </a:r>
            <a:r>
              <a:rPr lang="en-US" dirty="0" smtClean="0">
                <a:solidFill>
                  <a:srgbClr val="000000"/>
                </a:solidFill>
              </a:rPr>
              <a:t>procure </a:t>
            </a:r>
            <a:r>
              <a:rPr lang="en" dirty="0" smtClean="0">
                <a:solidFill>
                  <a:srgbClr val="000000"/>
                </a:solidFill>
              </a:rPr>
              <a:t>ARVs  </a:t>
            </a:r>
            <a:r>
              <a:rPr lang="en" dirty="0">
                <a:solidFill>
                  <a:srgbClr val="000000"/>
                </a:solidFill>
              </a:rPr>
              <a:t>e.g. Guinea, Sierra </a:t>
            </a:r>
            <a:r>
              <a:rPr lang="en" dirty="0" smtClean="0">
                <a:solidFill>
                  <a:srgbClr val="000000"/>
                </a:solidFill>
              </a:rPr>
              <a:t>Leone</a:t>
            </a:r>
            <a:endParaRPr lang="en" dirty="0"/>
          </a:p>
          <a:p>
            <a:endParaRPr lang="en-GB" dirty="0"/>
          </a:p>
        </p:txBody>
      </p:sp>
      <p:sp>
        <p:nvSpPr>
          <p:cNvPr id="6" name="Text Placeholder 5"/>
          <p:cNvSpPr>
            <a:spLocks noGrp="1"/>
          </p:cNvSpPr>
          <p:nvPr>
            <p:ph type="body" sz="quarter" idx="3"/>
          </p:nvPr>
        </p:nvSpPr>
        <p:spPr>
          <a:xfrm>
            <a:off x="4694634" y="1523277"/>
            <a:ext cx="3887391" cy="359672"/>
          </a:xfrm>
        </p:spPr>
        <p:txBody>
          <a:bodyPr>
            <a:normAutofit fontScale="92500" lnSpcReduction="10000"/>
          </a:bodyPr>
          <a:lstStyle/>
          <a:p>
            <a:r>
              <a:rPr lang="en-GB" dirty="0" smtClean="0"/>
              <a:t>Guinea</a:t>
            </a:r>
            <a:endParaRPr lang="en-GB" dirty="0"/>
          </a:p>
        </p:txBody>
      </p:sp>
      <p:sp>
        <p:nvSpPr>
          <p:cNvPr id="4" name="Slide Number Placeholder 3"/>
          <p:cNvSpPr>
            <a:spLocks noGrp="1"/>
          </p:cNvSpPr>
          <p:nvPr>
            <p:ph type="sldNum" sz="quarter" idx="12"/>
          </p:nvPr>
        </p:nvSpPr>
        <p:spPr/>
        <p:txBody>
          <a:bodyPr/>
          <a:lstStyle/>
          <a:p>
            <a:fld id="{32C06E81-A944-274A-846E-05FC98FE5E84}" type="slidenum">
              <a:rPr lang="en-US" smtClean="0"/>
              <a:t>11</a:t>
            </a:fld>
            <a:endParaRPr lang="en-US"/>
          </a:p>
        </p:txBody>
      </p:sp>
      <p:sp>
        <p:nvSpPr>
          <p:cNvPr id="8" name="Magnetic Disk 7"/>
          <p:cNvSpPr/>
          <p:nvPr/>
        </p:nvSpPr>
        <p:spPr>
          <a:xfrm>
            <a:off x="4862306" y="1947207"/>
            <a:ext cx="3790121" cy="4508362"/>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prstClr val="black"/>
                </a:solidFill>
                <a:latin typeface="Calibri" charset="0"/>
                <a:ea typeface="Calibri" charset="0"/>
                <a:cs typeface="Calibri" charset="0"/>
              </a:rPr>
              <a:t>Government procurement of 1</a:t>
            </a:r>
            <a:r>
              <a:rPr lang="en-GB" sz="2800" baseline="30000" dirty="0">
                <a:solidFill>
                  <a:prstClr val="black"/>
                </a:solidFill>
                <a:latin typeface="Calibri" charset="0"/>
                <a:ea typeface="Calibri" charset="0"/>
                <a:cs typeface="Calibri" charset="0"/>
              </a:rPr>
              <a:t>st</a:t>
            </a:r>
            <a:r>
              <a:rPr lang="en-GB" sz="2800" dirty="0">
                <a:solidFill>
                  <a:prstClr val="black"/>
                </a:solidFill>
                <a:latin typeface="Calibri" charset="0"/>
                <a:ea typeface="Calibri" charset="0"/>
                <a:cs typeface="Calibri" charset="0"/>
              </a:rPr>
              <a:t> line </a:t>
            </a:r>
            <a:r>
              <a:rPr lang="en-GB" sz="2800" dirty="0" smtClean="0">
                <a:solidFill>
                  <a:prstClr val="black"/>
                </a:solidFill>
                <a:latin typeface="Calibri" charset="0"/>
                <a:ea typeface="Calibri" charset="0"/>
                <a:cs typeface="Calibri" charset="0"/>
              </a:rPr>
              <a:t>ARVs </a:t>
            </a:r>
          </a:p>
          <a:p>
            <a:pPr marL="914400" lvl="1" indent="-457200">
              <a:buFont typeface="Arial" charset="0"/>
              <a:buChar char="•"/>
            </a:pPr>
            <a:r>
              <a:rPr lang="en-GB" sz="2800" dirty="0" smtClean="0">
                <a:solidFill>
                  <a:prstClr val="black"/>
                </a:solidFill>
                <a:latin typeface="Calibri" charset="0"/>
                <a:ea typeface="Calibri" charset="0"/>
                <a:cs typeface="Calibri" charset="0"/>
              </a:rPr>
              <a:t>9,000 </a:t>
            </a:r>
            <a:r>
              <a:rPr lang="en-GB" sz="2800" dirty="0">
                <a:solidFill>
                  <a:prstClr val="black"/>
                </a:solidFill>
                <a:latin typeface="Calibri" charset="0"/>
                <a:ea typeface="Calibri" charset="0"/>
                <a:cs typeface="Calibri" charset="0"/>
              </a:rPr>
              <a:t>in </a:t>
            </a:r>
            <a:r>
              <a:rPr lang="en-GB" sz="2800" dirty="0" smtClean="0">
                <a:solidFill>
                  <a:prstClr val="black"/>
                </a:solidFill>
                <a:latin typeface="Calibri" charset="0"/>
                <a:ea typeface="Calibri" charset="0"/>
                <a:cs typeface="Calibri" charset="0"/>
              </a:rPr>
              <a:t>2018</a:t>
            </a:r>
          </a:p>
          <a:p>
            <a:pPr marL="914400" lvl="1" indent="-457200">
              <a:buFont typeface="Arial" charset="0"/>
              <a:buChar char="•"/>
            </a:pPr>
            <a:r>
              <a:rPr lang="en-GB" sz="2800" dirty="0" smtClean="0">
                <a:solidFill>
                  <a:prstClr val="black"/>
                </a:solidFill>
                <a:latin typeface="Calibri" charset="0"/>
                <a:ea typeface="Calibri" charset="0"/>
                <a:cs typeface="Calibri" charset="0"/>
              </a:rPr>
              <a:t>14,00 </a:t>
            </a:r>
            <a:r>
              <a:rPr lang="en-GB" sz="2800" dirty="0">
                <a:solidFill>
                  <a:prstClr val="black"/>
                </a:solidFill>
                <a:latin typeface="Calibri" charset="0"/>
                <a:ea typeface="Calibri" charset="0"/>
                <a:cs typeface="Calibri" charset="0"/>
              </a:rPr>
              <a:t>by end </a:t>
            </a:r>
            <a:r>
              <a:rPr lang="en-GB" sz="2800" dirty="0" smtClean="0">
                <a:solidFill>
                  <a:prstClr val="black"/>
                </a:solidFill>
                <a:latin typeface="Calibri" charset="0"/>
                <a:ea typeface="Calibri" charset="0"/>
                <a:cs typeface="Calibri" charset="0"/>
              </a:rPr>
              <a:t>2020</a:t>
            </a:r>
          </a:p>
          <a:p>
            <a:r>
              <a:rPr lang="en-US" sz="2800" dirty="0" smtClean="0">
                <a:solidFill>
                  <a:srgbClr val="000000"/>
                </a:solidFill>
              </a:rPr>
              <a:t>Acute </a:t>
            </a:r>
            <a:r>
              <a:rPr lang="en-US" sz="2800" dirty="0">
                <a:solidFill>
                  <a:srgbClr val="000000"/>
                </a:solidFill>
              </a:rPr>
              <a:t>supply difficulties </a:t>
            </a:r>
            <a:r>
              <a:rPr lang="en" sz="2800" dirty="0">
                <a:solidFill>
                  <a:srgbClr val="000000"/>
                </a:solidFill>
              </a:rPr>
              <a:t>in </a:t>
            </a:r>
            <a:r>
              <a:rPr lang="en" sz="2800" dirty="0" smtClean="0">
                <a:solidFill>
                  <a:srgbClr val="000000"/>
                </a:solidFill>
              </a:rPr>
              <a:t>May-July</a:t>
            </a:r>
            <a:endParaRPr lang="en-US" sz="2800" dirty="0">
              <a:solidFill>
                <a:srgbClr val="000000"/>
              </a:solidFill>
            </a:endParaRPr>
          </a:p>
          <a:p>
            <a:r>
              <a:rPr lang="en" sz="2800" dirty="0">
                <a:solidFill>
                  <a:srgbClr val="000000"/>
                </a:solidFill>
              </a:rPr>
              <a:t>No Transition Readiness Assessment (TRA)</a:t>
            </a:r>
          </a:p>
          <a:p>
            <a:endParaRPr lang="en-GB" sz="2800" dirty="0">
              <a:solidFill>
                <a:prstClr val="black"/>
              </a:solidFill>
              <a:latin typeface="Calibri" charset="0"/>
              <a:ea typeface="Calibri" charset="0"/>
              <a:cs typeface="Calibri" charset="0"/>
            </a:endParaRPr>
          </a:p>
          <a:p>
            <a:endParaRPr lang="en-GB" sz="2800" dirty="0">
              <a:latin typeface="Calibri" charset="0"/>
              <a:ea typeface="Calibri" charset="0"/>
              <a:cs typeface="Calibri" charset="0"/>
            </a:endParaRPr>
          </a:p>
        </p:txBody>
      </p:sp>
    </p:spTree>
    <p:extLst>
      <p:ext uri="{BB962C8B-B14F-4D97-AF65-F5344CB8AC3E}">
        <p14:creationId xmlns:p14="http://schemas.microsoft.com/office/powerpoint/2010/main" val="115735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FF0000"/>
                </a:solidFill>
              </a:rPr>
              <a:t>East Europe and Central Asia</a:t>
            </a:r>
            <a:endParaRPr lang="en-GB" b="1" dirty="0">
              <a:solidFill>
                <a:srgbClr val="FF0000"/>
              </a:solidFill>
            </a:endParaRPr>
          </a:p>
        </p:txBody>
      </p:sp>
      <p:sp>
        <p:nvSpPr>
          <p:cNvPr id="3" name="Content Placeholder 2"/>
          <p:cNvSpPr>
            <a:spLocks noGrp="1"/>
          </p:cNvSpPr>
          <p:nvPr>
            <p:ph idx="1"/>
          </p:nvPr>
        </p:nvSpPr>
        <p:spPr>
          <a:xfrm>
            <a:off x="628650" y="2120347"/>
            <a:ext cx="4062620" cy="4056615"/>
          </a:xfrm>
        </p:spPr>
        <p:txBody>
          <a:bodyPr>
            <a:normAutofit/>
          </a:bodyPr>
          <a:lstStyle/>
          <a:p>
            <a:r>
              <a:rPr lang="en-US" sz="2400" dirty="0"/>
              <a:t>40% </a:t>
            </a:r>
            <a:r>
              <a:rPr lang="en-US" sz="2400" dirty="0" smtClean="0"/>
              <a:t>GFATM reductions from </a:t>
            </a:r>
            <a:r>
              <a:rPr lang="en-US" sz="2400" dirty="0"/>
              <a:t>the </a:t>
            </a:r>
            <a:r>
              <a:rPr lang="en-US" sz="2400" dirty="0" smtClean="0"/>
              <a:t>previous allocation </a:t>
            </a:r>
            <a:r>
              <a:rPr lang="en-US" sz="2400" dirty="0"/>
              <a:t>period</a:t>
            </a:r>
          </a:p>
          <a:p>
            <a:r>
              <a:rPr lang="en-GB" sz="2400" dirty="0" smtClean="0"/>
              <a:t>HIV </a:t>
            </a:r>
            <a:r>
              <a:rPr lang="en-GB" sz="2400" dirty="0"/>
              <a:t>incidence doubled since 2000</a:t>
            </a:r>
          </a:p>
          <a:p>
            <a:r>
              <a:rPr lang="en-GB" sz="2400" b="1" dirty="0"/>
              <a:t>No reduction in HIV/AIDS deaths since 2010</a:t>
            </a:r>
          </a:p>
          <a:p>
            <a:r>
              <a:rPr lang="en-GB" sz="2400" dirty="0"/>
              <a:t>Highest prevalence of MDR-TB </a:t>
            </a:r>
            <a:r>
              <a:rPr lang="en-GB" sz="2400" dirty="0" smtClean="0"/>
              <a:t>(9 </a:t>
            </a:r>
            <a:r>
              <a:rPr lang="en-GB" sz="2400" dirty="0"/>
              <a:t>of </a:t>
            </a:r>
            <a:r>
              <a:rPr lang="en-GB" sz="2400" dirty="0" smtClean="0"/>
              <a:t>16 </a:t>
            </a:r>
            <a:r>
              <a:rPr lang="en-GB" sz="2400" dirty="0"/>
              <a:t>MDR-TB </a:t>
            </a:r>
            <a:r>
              <a:rPr lang="en-GB" sz="2400" dirty="0" smtClean="0"/>
              <a:t>HBCs)</a:t>
            </a:r>
            <a:endParaRPr lang="en-GB" sz="2400" dirty="0"/>
          </a:p>
        </p:txBody>
      </p:sp>
      <p:sp>
        <p:nvSpPr>
          <p:cNvPr id="4" name="Slide Number Placeholder 3"/>
          <p:cNvSpPr>
            <a:spLocks noGrp="1"/>
          </p:cNvSpPr>
          <p:nvPr>
            <p:ph type="sldNum" sz="quarter" idx="12"/>
          </p:nvPr>
        </p:nvSpPr>
        <p:spPr/>
        <p:txBody>
          <a:bodyPr/>
          <a:lstStyle/>
          <a:p>
            <a:fld id="{32C06E81-A944-274A-846E-05FC98FE5E84}" type="slidenum">
              <a:rPr lang="en-US" smtClean="0"/>
              <a:t>12</a:t>
            </a:fld>
            <a:endParaRPr lang="en-US"/>
          </a:p>
        </p:txBody>
      </p:sp>
      <p:sp>
        <p:nvSpPr>
          <p:cNvPr id="9" name="Magnetic Disk 8"/>
          <p:cNvSpPr/>
          <p:nvPr/>
        </p:nvSpPr>
        <p:spPr>
          <a:xfrm>
            <a:off x="4929809" y="3304209"/>
            <a:ext cx="3790121" cy="2460487"/>
          </a:xfrm>
          <a:prstGeom prst="flowChartMagneticDisk">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latin typeface="Avenir Book" charset="0"/>
                <a:ea typeface="Avenir Book" charset="0"/>
                <a:cs typeface="Avenir Book" charset="0"/>
              </a:rPr>
              <a:t>Armenia:</a:t>
            </a:r>
          </a:p>
          <a:p>
            <a:pPr algn="ctr"/>
            <a:r>
              <a:rPr lang="en-GB" sz="2800" b="1" dirty="0" smtClean="0">
                <a:latin typeface="Avenir Book" charset="0"/>
                <a:ea typeface="Avenir Book" charset="0"/>
                <a:cs typeface="Avenir Book" charset="0"/>
              </a:rPr>
              <a:t>Failed tender</a:t>
            </a:r>
            <a:r>
              <a:rPr lang="mr-IN" sz="2800" b="1" dirty="0" smtClean="0">
                <a:latin typeface="Avenir Book" charset="0"/>
                <a:ea typeface="Avenir Book" charset="0"/>
                <a:cs typeface="Avenir Book" charset="0"/>
              </a:rPr>
              <a:t>…</a:t>
            </a:r>
            <a:endParaRPr lang="en-GB" sz="2800" b="1" dirty="0" smtClean="0">
              <a:latin typeface="Avenir Book" charset="0"/>
              <a:ea typeface="Avenir Book" charset="0"/>
              <a:cs typeface="Avenir Book" charset="0"/>
            </a:endParaRPr>
          </a:p>
          <a:p>
            <a:pPr algn="ctr"/>
            <a:r>
              <a:rPr lang="en-GB" sz="2800" b="1" dirty="0" smtClean="0">
                <a:latin typeface="Avenir Book" charset="0"/>
                <a:ea typeface="Avenir Book" charset="0"/>
                <a:cs typeface="Avenir Book" charset="0"/>
              </a:rPr>
              <a:t>Shortage of 1</a:t>
            </a:r>
            <a:r>
              <a:rPr lang="en-GB" sz="2800" b="1" baseline="30000" dirty="0" smtClean="0">
                <a:latin typeface="Avenir Book" charset="0"/>
                <a:ea typeface="Avenir Book" charset="0"/>
                <a:cs typeface="Avenir Book" charset="0"/>
              </a:rPr>
              <a:t>st</a:t>
            </a:r>
            <a:r>
              <a:rPr lang="en-GB" sz="2800" b="1" dirty="0" smtClean="0">
                <a:latin typeface="Avenir Book" charset="0"/>
                <a:ea typeface="Avenir Book" charset="0"/>
                <a:cs typeface="Avenir Book" charset="0"/>
              </a:rPr>
              <a:t> line TB </a:t>
            </a:r>
            <a:endParaRPr lang="en-GB" sz="2800" b="1" dirty="0">
              <a:latin typeface="Avenir Book" charset="0"/>
              <a:ea typeface="Avenir Book" charset="0"/>
              <a:cs typeface="Avenir Book" charset="0"/>
            </a:endParaRPr>
          </a:p>
        </p:txBody>
      </p:sp>
    </p:spTree>
    <p:extLst>
      <p:ext uri="{BB962C8B-B14F-4D97-AF65-F5344CB8AC3E}">
        <p14:creationId xmlns:p14="http://schemas.microsoft.com/office/powerpoint/2010/main" val="37794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320" y="70699"/>
            <a:ext cx="8290063" cy="879109"/>
          </a:xfrm>
        </p:spPr>
        <p:txBody>
          <a:bodyPr>
            <a:normAutofit/>
          </a:bodyPr>
          <a:lstStyle/>
          <a:p>
            <a:r>
              <a:rPr lang="en-GB" sz="4000" b="1" dirty="0" smtClean="0">
                <a:solidFill>
                  <a:srgbClr val="FF0000"/>
                </a:solidFill>
              </a:rPr>
              <a:t>16-18 years </a:t>
            </a:r>
            <a:r>
              <a:rPr lang="en-GB" sz="4000" b="1" dirty="0">
                <a:solidFill>
                  <a:srgbClr val="FF0000"/>
                </a:solidFill>
              </a:rPr>
              <a:t>of building healthy markets</a:t>
            </a:r>
            <a:endParaRPr lang="en-GB" sz="4000" b="1" dirty="0"/>
          </a:p>
        </p:txBody>
      </p:sp>
      <p:sp>
        <p:nvSpPr>
          <p:cNvPr id="7" name="Slide Number Placeholder 6"/>
          <p:cNvSpPr>
            <a:spLocks noGrp="1"/>
          </p:cNvSpPr>
          <p:nvPr>
            <p:ph type="sldNum" sz="quarter" idx="12"/>
          </p:nvPr>
        </p:nvSpPr>
        <p:spPr/>
        <p:txBody>
          <a:bodyPr/>
          <a:lstStyle/>
          <a:p>
            <a:fld id="{32C06E81-A944-274A-846E-05FC98FE5E84}" type="slidenum">
              <a:rPr lang="en-US" smtClean="0"/>
              <a:t>13</a:t>
            </a:fld>
            <a:endParaRPr lang="en-US"/>
          </a:p>
        </p:txBody>
      </p:sp>
      <p:sp>
        <p:nvSpPr>
          <p:cNvPr id="26" name="Magnetic Disk 25"/>
          <p:cNvSpPr/>
          <p:nvPr/>
        </p:nvSpPr>
        <p:spPr>
          <a:xfrm>
            <a:off x="5799961" y="5810553"/>
            <a:ext cx="3221437" cy="900999"/>
          </a:xfrm>
          <a:prstGeom prst="flowChartMagneticDisk">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Avenir Book" charset="0"/>
                <a:ea typeface="Avenir Book" charset="0"/>
                <a:cs typeface="Avenir Book" charset="0"/>
              </a:rPr>
              <a:t>Guinea: ARVs</a:t>
            </a:r>
            <a:endParaRPr lang="en-GB" sz="2800" dirty="0">
              <a:latin typeface="Avenir Book" charset="0"/>
              <a:ea typeface="Avenir Book" charset="0"/>
              <a:cs typeface="Avenir Book" charset="0"/>
            </a:endParaRPr>
          </a:p>
        </p:txBody>
      </p:sp>
      <p:sp>
        <p:nvSpPr>
          <p:cNvPr id="27" name="Magnetic Disk 26"/>
          <p:cNvSpPr/>
          <p:nvPr/>
        </p:nvSpPr>
        <p:spPr>
          <a:xfrm>
            <a:off x="5799961" y="4968177"/>
            <a:ext cx="3221437" cy="900999"/>
          </a:xfrm>
          <a:prstGeom prst="flowChartMagneticDisk">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latin typeface="Avenir Book" charset="0"/>
                <a:ea typeface="Avenir Book" charset="0"/>
                <a:cs typeface="Avenir Book" charset="0"/>
              </a:rPr>
              <a:t>Armenia: TB drugs</a:t>
            </a:r>
            <a:endParaRPr lang="en-GB" sz="2800" dirty="0">
              <a:latin typeface="Avenir Book" charset="0"/>
              <a:ea typeface="Avenir Book" charset="0"/>
              <a:cs typeface="Avenir Book" charset="0"/>
            </a:endParaRPr>
          </a:p>
        </p:txBody>
      </p:sp>
      <p:sp>
        <p:nvSpPr>
          <p:cNvPr id="28" name="Magnetic Disk 27"/>
          <p:cNvSpPr/>
          <p:nvPr/>
        </p:nvSpPr>
        <p:spPr>
          <a:xfrm>
            <a:off x="5803293" y="4089650"/>
            <a:ext cx="3221437" cy="900999"/>
          </a:xfrm>
          <a:prstGeom prst="flowChartMagneticDisk">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bg1"/>
                </a:solidFill>
                <a:latin typeface="Avenir Book" charset="0"/>
                <a:ea typeface="Avenir Book" charset="0"/>
                <a:cs typeface="Avenir Book" charset="0"/>
              </a:rPr>
              <a:t>India: PAEDS </a:t>
            </a:r>
            <a:r>
              <a:rPr lang="en-GB" sz="2800" dirty="0" smtClean="0">
                <a:solidFill>
                  <a:schemeClr val="bg1"/>
                </a:solidFill>
                <a:latin typeface="Avenir Book" charset="0"/>
                <a:ea typeface="Avenir Book" charset="0"/>
                <a:cs typeface="Avenir Book" charset="0"/>
              </a:rPr>
              <a:t>ARVs</a:t>
            </a:r>
            <a:endParaRPr lang="en-GB" sz="2800" dirty="0">
              <a:solidFill>
                <a:schemeClr val="bg1"/>
              </a:solidFill>
              <a:latin typeface="Avenir Book" charset="0"/>
              <a:ea typeface="Avenir Book" charset="0"/>
              <a:cs typeface="Avenir Book" charset="0"/>
            </a:endParaRPr>
          </a:p>
        </p:txBody>
      </p:sp>
      <p:sp>
        <p:nvSpPr>
          <p:cNvPr id="29" name="Magnetic Disk 28"/>
          <p:cNvSpPr/>
          <p:nvPr/>
        </p:nvSpPr>
        <p:spPr>
          <a:xfrm>
            <a:off x="5803293" y="3247274"/>
            <a:ext cx="3221437" cy="900999"/>
          </a:xfrm>
          <a:prstGeom prst="flowChartMagneticDisk">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bg1"/>
                </a:solidFill>
                <a:latin typeface="Avenir Book" charset="0"/>
                <a:ea typeface="Avenir Book" charset="0"/>
                <a:cs typeface="Avenir Book" charset="0"/>
              </a:rPr>
              <a:t>Philippines: PAEDS TB drugs</a:t>
            </a:r>
            <a:endParaRPr lang="en-GB" sz="2000" dirty="0">
              <a:solidFill>
                <a:schemeClr val="bg1"/>
              </a:solidFill>
              <a:latin typeface="Avenir Book" charset="0"/>
              <a:ea typeface="Avenir Book" charset="0"/>
              <a:cs typeface="Avenir Book" charset="0"/>
            </a:endParaRPr>
          </a:p>
        </p:txBody>
      </p:sp>
      <p:sp>
        <p:nvSpPr>
          <p:cNvPr id="24" name="Magnetic Disk 23"/>
          <p:cNvSpPr/>
          <p:nvPr/>
        </p:nvSpPr>
        <p:spPr>
          <a:xfrm>
            <a:off x="5799961" y="2404898"/>
            <a:ext cx="3221437" cy="900999"/>
          </a:xfrm>
          <a:prstGeom prst="flowChartMagneticDis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latin typeface="Avenir Book" charset="0"/>
                <a:ea typeface="Avenir Book" charset="0"/>
                <a:cs typeface="Avenir Book" charset="0"/>
              </a:rPr>
              <a:t>Where next?</a:t>
            </a:r>
            <a:endParaRPr lang="en-GB" sz="2000" dirty="0">
              <a:solidFill>
                <a:schemeClr val="tx1"/>
              </a:solidFill>
              <a:latin typeface="Avenir Book" charset="0"/>
              <a:ea typeface="Avenir Book" charset="0"/>
              <a:cs typeface="Avenir Book" charset="0"/>
            </a:endParaRPr>
          </a:p>
        </p:txBody>
      </p:sp>
      <p:sp>
        <p:nvSpPr>
          <p:cNvPr id="25" name="Magnetic Disk 24"/>
          <p:cNvSpPr/>
          <p:nvPr/>
        </p:nvSpPr>
        <p:spPr>
          <a:xfrm>
            <a:off x="5796629" y="1542769"/>
            <a:ext cx="3221437" cy="900999"/>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latin typeface="Avenir Book" charset="0"/>
                <a:ea typeface="Avenir Book" charset="0"/>
                <a:cs typeface="Avenir Book" charset="0"/>
              </a:rPr>
              <a:t>Kazakhstan: </a:t>
            </a:r>
            <a:r>
              <a:rPr lang="en-GB" sz="2000" dirty="0" err="1">
                <a:solidFill>
                  <a:schemeClr val="tx1"/>
                </a:solidFill>
                <a:latin typeface="Avenir Book" charset="0"/>
                <a:ea typeface="Avenir Book" charset="0"/>
                <a:cs typeface="Avenir Book" charset="0"/>
              </a:rPr>
              <a:t>Xpert</a:t>
            </a:r>
            <a:r>
              <a:rPr lang="en-GB" sz="2000" dirty="0">
                <a:solidFill>
                  <a:schemeClr val="tx1"/>
                </a:solidFill>
                <a:latin typeface="Avenir Book" charset="0"/>
                <a:ea typeface="Avenir Book" charset="0"/>
                <a:cs typeface="Avenir Book" charset="0"/>
              </a:rPr>
              <a:t> &gt;%50</a:t>
            </a:r>
          </a:p>
        </p:txBody>
      </p:sp>
      <p:sp>
        <p:nvSpPr>
          <p:cNvPr id="32" name="TextBox 31"/>
          <p:cNvSpPr txBox="1"/>
          <p:nvPr/>
        </p:nvSpPr>
        <p:spPr>
          <a:xfrm>
            <a:off x="1672042" y="913978"/>
            <a:ext cx="1692579" cy="369332"/>
          </a:xfrm>
          <a:prstGeom prst="rect">
            <a:avLst/>
          </a:prstGeom>
          <a:noFill/>
        </p:spPr>
        <p:txBody>
          <a:bodyPr wrap="none" rtlCol="0">
            <a:spAutoFit/>
          </a:bodyPr>
          <a:lstStyle/>
          <a:p>
            <a:r>
              <a:rPr lang="en-GB" b="1" dirty="0" smtClean="0"/>
              <a:t>GFATM benefits</a:t>
            </a:r>
            <a:endParaRPr lang="en-GB" b="1" dirty="0"/>
          </a:p>
        </p:txBody>
      </p:sp>
      <p:sp>
        <p:nvSpPr>
          <p:cNvPr id="34" name="Rectangle 33"/>
          <p:cNvSpPr/>
          <p:nvPr/>
        </p:nvSpPr>
        <p:spPr>
          <a:xfrm>
            <a:off x="-1" y="1244453"/>
            <a:ext cx="1580997" cy="501649"/>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solidFill>
                <a:latin typeface="Avenir Book" charset="0"/>
                <a:ea typeface="Avenir Book" charset="0"/>
                <a:cs typeface="Avenir Book" charset="0"/>
              </a:rPr>
              <a:t>PRICE</a:t>
            </a:r>
            <a:endParaRPr lang="en-GB" sz="2400" b="1" dirty="0">
              <a:solidFill>
                <a:schemeClr val="tx1"/>
              </a:solidFill>
              <a:latin typeface="Avenir Book" charset="0"/>
              <a:ea typeface="Avenir Book" charset="0"/>
              <a:cs typeface="Avenir Book" charset="0"/>
            </a:endParaRPr>
          </a:p>
        </p:txBody>
      </p:sp>
      <p:sp>
        <p:nvSpPr>
          <p:cNvPr id="35" name="Rectangle 34"/>
          <p:cNvSpPr/>
          <p:nvPr/>
        </p:nvSpPr>
        <p:spPr>
          <a:xfrm>
            <a:off x="0" y="2744502"/>
            <a:ext cx="1580996" cy="501649"/>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tx1"/>
                </a:solidFill>
                <a:latin typeface="Avenir Book" charset="0"/>
                <a:ea typeface="Avenir Book" charset="0"/>
                <a:cs typeface="Avenir Book" charset="0"/>
              </a:rPr>
              <a:t>QUALITY</a:t>
            </a:r>
            <a:endParaRPr lang="en-GB" sz="2000" b="1" dirty="0">
              <a:solidFill>
                <a:schemeClr val="tx1"/>
              </a:solidFill>
              <a:latin typeface="Avenir Book" charset="0"/>
              <a:ea typeface="Avenir Book" charset="0"/>
              <a:cs typeface="Avenir Book" charset="0"/>
            </a:endParaRPr>
          </a:p>
        </p:txBody>
      </p:sp>
      <p:sp>
        <p:nvSpPr>
          <p:cNvPr id="36" name="Rectangle 35"/>
          <p:cNvSpPr/>
          <p:nvPr/>
        </p:nvSpPr>
        <p:spPr>
          <a:xfrm>
            <a:off x="-36790" y="4602557"/>
            <a:ext cx="1591283" cy="501649"/>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tx1"/>
                </a:solidFill>
                <a:latin typeface="Avenir Book" charset="0"/>
                <a:ea typeface="Avenir Book" charset="0"/>
                <a:cs typeface="Avenir Book" charset="0"/>
              </a:rPr>
              <a:t>REGULATORY</a:t>
            </a:r>
            <a:endParaRPr lang="en-GB" sz="1600" b="1" dirty="0">
              <a:solidFill>
                <a:schemeClr val="tx1"/>
              </a:solidFill>
              <a:latin typeface="Avenir Book" charset="0"/>
              <a:ea typeface="Avenir Book" charset="0"/>
              <a:cs typeface="Avenir Book" charset="0"/>
            </a:endParaRPr>
          </a:p>
        </p:txBody>
      </p:sp>
      <p:sp>
        <p:nvSpPr>
          <p:cNvPr id="37" name="Rectangle 36"/>
          <p:cNvSpPr/>
          <p:nvPr/>
        </p:nvSpPr>
        <p:spPr>
          <a:xfrm>
            <a:off x="0" y="5447304"/>
            <a:ext cx="1574142" cy="501649"/>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tx1"/>
                </a:solidFill>
                <a:latin typeface="Avenir Book" charset="0"/>
                <a:ea typeface="Avenir Book" charset="0"/>
                <a:cs typeface="Avenir Book" charset="0"/>
              </a:rPr>
              <a:t>SUPPLY</a:t>
            </a:r>
            <a:endParaRPr lang="en-GB" sz="2000" b="1" dirty="0">
              <a:solidFill>
                <a:schemeClr val="tx1"/>
              </a:solidFill>
              <a:latin typeface="Avenir Book" charset="0"/>
              <a:ea typeface="Avenir Book" charset="0"/>
              <a:cs typeface="Avenir Book" charset="0"/>
            </a:endParaRPr>
          </a:p>
        </p:txBody>
      </p:sp>
      <p:sp>
        <p:nvSpPr>
          <p:cNvPr id="38" name="Rectangle 37"/>
          <p:cNvSpPr/>
          <p:nvPr/>
        </p:nvSpPr>
        <p:spPr>
          <a:xfrm>
            <a:off x="1655362" y="1243166"/>
            <a:ext cx="3884046" cy="666557"/>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Avenir Book" charset="0"/>
                <a:ea typeface="Avenir Book" charset="0"/>
                <a:cs typeface="Avenir Book" charset="0"/>
              </a:rPr>
              <a:t>Competition, suppliers</a:t>
            </a:r>
            <a:endParaRPr lang="en-GB" sz="2800" dirty="0">
              <a:solidFill>
                <a:schemeClr val="tx1"/>
              </a:solidFill>
              <a:latin typeface="Avenir Book" charset="0"/>
              <a:ea typeface="Avenir Book" charset="0"/>
              <a:cs typeface="Avenir Book" charset="0"/>
            </a:endParaRPr>
          </a:p>
        </p:txBody>
      </p:sp>
      <p:sp>
        <p:nvSpPr>
          <p:cNvPr id="39" name="Rectangle 38"/>
          <p:cNvSpPr/>
          <p:nvPr/>
        </p:nvSpPr>
        <p:spPr>
          <a:xfrm>
            <a:off x="1655362" y="1982493"/>
            <a:ext cx="3884046" cy="576335"/>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Avenir Book" charset="0"/>
                <a:ea typeface="Avenir Book" charset="0"/>
                <a:cs typeface="Avenir Book" charset="0"/>
              </a:rPr>
              <a:t>Large volumes</a:t>
            </a:r>
            <a:endParaRPr lang="en-GB" sz="2800" dirty="0">
              <a:solidFill>
                <a:schemeClr val="tx1"/>
              </a:solidFill>
              <a:latin typeface="Avenir Book" charset="0"/>
              <a:ea typeface="Avenir Book" charset="0"/>
              <a:cs typeface="Avenir Book" charset="0"/>
            </a:endParaRPr>
          </a:p>
        </p:txBody>
      </p:sp>
      <p:sp>
        <p:nvSpPr>
          <p:cNvPr id="40" name="Rectangle 39"/>
          <p:cNvSpPr/>
          <p:nvPr/>
        </p:nvSpPr>
        <p:spPr>
          <a:xfrm>
            <a:off x="1658790" y="2752214"/>
            <a:ext cx="3880618" cy="775842"/>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latin typeface="Avenir Book" charset="0"/>
                <a:ea typeface="Avenir Book" charset="0"/>
                <a:cs typeface="Avenir Book" charset="0"/>
              </a:rPr>
              <a:t>WHO Prequalification Project</a:t>
            </a:r>
            <a:endParaRPr lang="en-GB" sz="2400" dirty="0">
              <a:solidFill>
                <a:schemeClr val="tx1"/>
              </a:solidFill>
              <a:latin typeface="Avenir Book" charset="0"/>
              <a:ea typeface="Avenir Book" charset="0"/>
              <a:cs typeface="Avenir Book" charset="0"/>
            </a:endParaRPr>
          </a:p>
        </p:txBody>
      </p:sp>
      <p:sp>
        <p:nvSpPr>
          <p:cNvPr id="41" name="Rectangle 40"/>
          <p:cNvSpPr/>
          <p:nvPr/>
        </p:nvSpPr>
        <p:spPr>
          <a:xfrm>
            <a:off x="1658790" y="3627343"/>
            <a:ext cx="3880618" cy="79846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latin typeface="Avenir Book" charset="0"/>
                <a:ea typeface="Avenir Book" charset="0"/>
                <a:cs typeface="Avenir Book" charset="0"/>
              </a:rPr>
              <a:t>Stringent Drug Regulatory Authority (SDRA)</a:t>
            </a:r>
            <a:endParaRPr lang="en-GB" sz="2400" dirty="0">
              <a:solidFill>
                <a:schemeClr val="tx1"/>
              </a:solidFill>
              <a:latin typeface="Avenir Book" charset="0"/>
              <a:ea typeface="Avenir Book" charset="0"/>
              <a:cs typeface="Avenir Book" charset="0"/>
            </a:endParaRPr>
          </a:p>
        </p:txBody>
      </p:sp>
      <p:sp>
        <p:nvSpPr>
          <p:cNvPr id="42" name="Rectangle 41"/>
          <p:cNvSpPr/>
          <p:nvPr/>
        </p:nvSpPr>
        <p:spPr>
          <a:xfrm>
            <a:off x="1672042" y="4615809"/>
            <a:ext cx="3880618" cy="658627"/>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Avenir Book" charset="0"/>
                <a:ea typeface="Avenir Book" charset="0"/>
                <a:cs typeface="Avenir Book" charset="0"/>
              </a:rPr>
              <a:t>Import waivers</a:t>
            </a:r>
          </a:p>
        </p:txBody>
      </p:sp>
      <p:sp>
        <p:nvSpPr>
          <p:cNvPr id="43" name="Rectangle 42"/>
          <p:cNvSpPr/>
          <p:nvPr/>
        </p:nvSpPr>
        <p:spPr>
          <a:xfrm>
            <a:off x="1655362" y="5440793"/>
            <a:ext cx="3960130" cy="727089"/>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Avenir Book" charset="0"/>
                <a:ea typeface="Avenir Book" charset="0"/>
                <a:cs typeface="Avenir Book" charset="0"/>
              </a:rPr>
              <a:t>Multiple suppliers</a:t>
            </a:r>
            <a:endParaRPr lang="en-GB" sz="2800" dirty="0">
              <a:solidFill>
                <a:schemeClr val="tx1"/>
              </a:solidFill>
              <a:latin typeface="Avenir Book" charset="0"/>
              <a:ea typeface="Avenir Book" charset="0"/>
              <a:cs typeface="Avenir Book" charset="0"/>
            </a:endParaRPr>
          </a:p>
        </p:txBody>
      </p:sp>
      <p:sp>
        <p:nvSpPr>
          <p:cNvPr id="44" name="Rectangle 43"/>
          <p:cNvSpPr/>
          <p:nvPr/>
        </p:nvSpPr>
        <p:spPr>
          <a:xfrm>
            <a:off x="1655362" y="6246778"/>
            <a:ext cx="3960130" cy="623802"/>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Avenir Book" charset="0"/>
                <a:ea typeface="Avenir Book" charset="0"/>
                <a:cs typeface="Avenir Book" charset="0"/>
              </a:rPr>
              <a:t>Forecasting</a:t>
            </a:r>
            <a:endParaRPr lang="en-GB" sz="2800" dirty="0">
              <a:solidFill>
                <a:schemeClr val="tx1"/>
              </a:solidFill>
              <a:latin typeface="Avenir Book" charset="0"/>
              <a:ea typeface="Avenir Book" charset="0"/>
              <a:cs typeface="Avenir Book" charset="0"/>
            </a:endParaRPr>
          </a:p>
        </p:txBody>
      </p:sp>
    </p:spTree>
    <p:extLst>
      <p:ext uri="{BB962C8B-B14F-4D97-AF65-F5344CB8AC3E}">
        <p14:creationId xmlns:p14="http://schemas.microsoft.com/office/powerpoint/2010/main" val="950053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24" grpId="0" animBg="1"/>
      <p:bldP spid="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00"/>
                </a:solidFill>
              </a:rPr>
              <a:t>What the Global Fund should do</a:t>
            </a:r>
            <a:endParaRPr lang="en-GB" b="1" dirty="0">
              <a:solidFill>
                <a:srgbClr val="FF0000"/>
              </a:solidFill>
            </a:endParaRPr>
          </a:p>
        </p:txBody>
      </p:sp>
      <p:sp>
        <p:nvSpPr>
          <p:cNvPr id="11" name="Content Placeholder 10"/>
          <p:cNvSpPr>
            <a:spLocks noGrp="1"/>
          </p:cNvSpPr>
          <p:nvPr>
            <p:ph idx="1"/>
          </p:nvPr>
        </p:nvSpPr>
        <p:spPr>
          <a:xfrm>
            <a:off x="4081670" y="1690689"/>
            <a:ext cx="4433680" cy="4802876"/>
          </a:xfrm>
        </p:spPr>
        <p:txBody>
          <a:bodyPr>
            <a:normAutofit fontScale="70000" lnSpcReduction="20000"/>
          </a:bodyPr>
          <a:lstStyle/>
          <a:p>
            <a:r>
              <a:rPr lang="en-GB" dirty="0" smtClean="0"/>
              <a:t>Transition </a:t>
            </a:r>
            <a:r>
              <a:rPr lang="en-GB" dirty="0"/>
              <a:t>readiness assessments, but what about co-financing</a:t>
            </a:r>
            <a:r>
              <a:rPr lang="en-GB" dirty="0" smtClean="0"/>
              <a:t>?</a:t>
            </a:r>
          </a:p>
          <a:p>
            <a:r>
              <a:rPr lang="en-GB" dirty="0"/>
              <a:t>Act up on the readiness </a:t>
            </a:r>
            <a:r>
              <a:rPr lang="en-GB" dirty="0" smtClean="0"/>
              <a:t>assessments</a:t>
            </a:r>
          </a:p>
          <a:p>
            <a:endParaRPr lang="en-GB" dirty="0"/>
          </a:p>
          <a:p>
            <a:r>
              <a:rPr lang="en-GB" dirty="0" smtClean="0"/>
              <a:t>Co-financing </a:t>
            </a:r>
            <a:r>
              <a:rPr lang="en-GB" dirty="0"/>
              <a:t>agreements</a:t>
            </a:r>
          </a:p>
          <a:p>
            <a:r>
              <a:rPr lang="en-GB" dirty="0"/>
              <a:t>Transition timelines</a:t>
            </a:r>
          </a:p>
          <a:p>
            <a:r>
              <a:rPr lang="en-GB" dirty="0"/>
              <a:t>Readiness assessments</a:t>
            </a:r>
          </a:p>
          <a:p>
            <a:endParaRPr lang="en-GB" dirty="0" smtClean="0"/>
          </a:p>
          <a:p>
            <a:r>
              <a:rPr lang="en-GB" dirty="0" smtClean="0"/>
              <a:t>Even small amounts allow countries to access </a:t>
            </a:r>
            <a:r>
              <a:rPr lang="en-GB" dirty="0"/>
              <a:t>GFATM </a:t>
            </a:r>
            <a:r>
              <a:rPr lang="en-GB" dirty="0" smtClean="0"/>
              <a:t>markets (GDF</a:t>
            </a:r>
            <a:r>
              <a:rPr lang="en-GB" dirty="0"/>
              <a:t>, </a:t>
            </a:r>
            <a:r>
              <a:rPr lang="en-GB" dirty="0" smtClean="0"/>
              <a:t>PPM)</a:t>
            </a:r>
          </a:p>
          <a:p>
            <a:endParaRPr lang="en-GB" dirty="0"/>
          </a:p>
          <a:p>
            <a:endParaRPr lang="en-GB" dirty="0"/>
          </a:p>
          <a:p>
            <a:r>
              <a:rPr lang="en-GB" dirty="0" smtClean="0"/>
              <a:t>ART </a:t>
            </a:r>
            <a:r>
              <a:rPr lang="en-GB" dirty="0"/>
              <a:t>scale-up, LTFU, RIPS, HIV </a:t>
            </a:r>
            <a:r>
              <a:rPr lang="en-GB" dirty="0" smtClean="0"/>
              <a:t>incidence should be performance/ ”success” indicators</a:t>
            </a:r>
            <a:endParaRPr lang="en-GB" dirty="0"/>
          </a:p>
          <a:p>
            <a:endParaRPr lang="en-GB" dirty="0"/>
          </a:p>
          <a:p>
            <a:endParaRPr lang="en-GB" dirty="0"/>
          </a:p>
        </p:txBody>
      </p:sp>
      <p:sp>
        <p:nvSpPr>
          <p:cNvPr id="7" name="Slide Number Placeholder 6"/>
          <p:cNvSpPr>
            <a:spLocks noGrp="1"/>
          </p:cNvSpPr>
          <p:nvPr>
            <p:ph type="sldNum" sz="quarter" idx="12"/>
          </p:nvPr>
        </p:nvSpPr>
        <p:spPr/>
        <p:txBody>
          <a:bodyPr/>
          <a:lstStyle/>
          <a:p>
            <a:fld id="{32C06E81-A944-274A-846E-05FC98FE5E84}" type="slidenum">
              <a:rPr lang="en-US" smtClean="0"/>
              <a:pPr/>
              <a:t>14</a:t>
            </a:fld>
            <a:endParaRPr lang="en-US"/>
          </a:p>
        </p:txBody>
      </p:sp>
      <p:sp>
        <p:nvSpPr>
          <p:cNvPr id="12" name="Rectangle 11"/>
          <p:cNvSpPr/>
          <p:nvPr/>
        </p:nvSpPr>
        <p:spPr>
          <a:xfrm>
            <a:off x="197624" y="1690689"/>
            <a:ext cx="3884046" cy="666557"/>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Avenir Book" charset="0"/>
                <a:ea typeface="Avenir Book" charset="0"/>
                <a:cs typeface="Avenir Book" charset="0"/>
              </a:rPr>
              <a:t>Look before you leap</a:t>
            </a:r>
            <a:endParaRPr lang="en-GB" sz="2800" dirty="0">
              <a:solidFill>
                <a:schemeClr val="tx1"/>
              </a:solidFill>
              <a:latin typeface="Avenir Book" charset="0"/>
              <a:ea typeface="Avenir Book" charset="0"/>
              <a:cs typeface="Avenir Book" charset="0"/>
            </a:endParaRPr>
          </a:p>
        </p:txBody>
      </p:sp>
      <p:sp>
        <p:nvSpPr>
          <p:cNvPr id="13" name="Rectangle 12"/>
          <p:cNvSpPr/>
          <p:nvPr/>
        </p:nvSpPr>
        <p:spPr>
          <a:xfrm>
            <a:off x="197624" y="2945103"/>
            <a:ext cx="3884046" cy="666557"/>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Avenir Book" charset="0"/>
                <a:ea typeface="Avenir Book" charset="0"/>
                <a:cs typeface="Avenir Book" charset="0"/>
              </a:rPr>
              <a:t>Provide transparency</a:t>
            </a:r>
            <a:endParaRPr lang="en-GB" sz="2800" dirty="0">
              <a:solidFill>
                <a:schemeClr val="tx1"/>
              </a:solidFill>
              <a:latin typeface="Avenir Book" charset="0"/>
              <a:ea typeface="Avenir Book" charset="0"/>
              <a:cs typeface="Avenir Book" charset="0"/>
            </a:endParaRPr>
          </a:p>
        </p:txBody>
      </p:sp>
      <p:sp>
        <p:nvSpPr>
          <p:cNvPr id="14" name="Rectangle 13"/>
          <p:cNvSpPr/>
          <p:nvPr/>
        </p:nvSpPr>
        <p:spPr>
          <a:xfrm>
            <a:off x="197624" y="4238867"/>
            <a:ext cx="3884046" cy="666557"/>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Avenir Book" charset="0"/>
                <a:ea typeface="Avenir Book" charset="0"/>
                <a:cs typeface="Avenir Book" charset="0"/>
              </a:rPr>
              <a:t>Provide bridge funding</a:t>
            </a:r>
            <a:endParaRPr lang="en-GB" sz="2800" dirty="0">
              <a:solidFill>
                <a:schemeClr val="tx1"/>
              </a:solidFill>
              <a:latin typeface="Avenir Book" charset="0"/>
              <a:ea typeface="Avenir Book" charset="0"/>
              <a:cs typeface="Avenir Book" charset="0"/>
            </a:endParaRPr>
          </a:p>
        </p:txBody>
      </p:sp>
      <p:sp>
        <p:nvSpPr>
          <p:cNvPr id="15" name="Rectangle 14"/>
          <p:cNvSpPr/>
          <p:nvPr/>
        </p:nvSpPr>
        <p:spPr>
          <a:xfrm>
            <a:off x="197624" y="5512957"/>
            <a:ext cx="3884046" cy="666557"/>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Avenir Book" charset="0"/>
                <a:ea typeface="Avenir Book" charset="0"/>
                <a:cs typeface="Avenir Book" charset="0"/>
              </a:rPr>
              <a:t>Monitor &amp; report</a:t>
            </a:r>
            <a:endParaRPr lang="en-GB" sz="2800" dirty="0">
              <a:solidFill>
                <a:schemeClr val="tx1"/>
              </a:solidFill>
              <a:latin typeface="Avenir Book" charset="0"/>
              <a:ea typeface="Avenir Book" charset="0"/>
              <a:cs typeface="Avenir Book" charset="0"/>
            </a:endParaRPr>
          </a:p>
        </p:txBody>
      </p:sp>
    </p:spTree>
    <p:extLst>
      <p:ext uri="{BB962C8B-B14F-4D97-AF65-F5344CB8AC3E}">
        <p14:creationId xmlns:p14="http://schemas.microsoft.com/office/powerpoint/2010/main" val="87043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521" y="-19448"/>
            <a:ext cx="9045465" cy="676921"/>
          </a:xfrm>
        </p:spPr>
        <p:txBody>
          <a:bodyPr>
            <a:noAutofit/>
          </a:bodyPr>
          <a:lstStyle/>
          <a:p>
            <a:r>
              <a:rPr lang="en-GB" sz="3200" b="1" dirty="0">
                <a:solidFill>
                  <a:srgbClr val="FF0000"/>
                </a:solidFill>
              </a:rPr>
              <a:t>What governments need to do</a:t>
            </a:r>
            <a:endParaRPr lang="en-GB" sz="3200" b="1" dirty="0"/>
          </a:p>
        </p:txBody>
      </p:sp>
      <p:sp>
        <p:nvSpPr>
          <p:cNvPr id="7" name="Slide Number Placeholder 6"/>
          <p:cNvSpPr>
            <a:spLocks noGrp="1"/>
          </p:cNvSpPr>
          <p:nvPr>
            <p:ph type="sldNum" sz="quarter" idx="12"/>
          </p:nvPr>
        </p:nvSpPr>
        <p:spPr/>
        <p:txBody>
          <a:bodyPr/>
          <a:lstStyle/>
          <a:p>
            <a:fld id="{32C06E81-A944-274A-846E-05FC98FE5E84}" type="slidenum">
              <a:rPr lang="en-US" smtClean="0"/>
              <a:t>15</a:t>
            </a:fld>
            <a:endParaRPr lang="en-US"/>
          </a:p>
        </p:txBody>
      </p:sp>
      <p:sp>
        <p:nvSpPr>
          <p:cNvPr id="34" name="Rectangle 33"/>
          <p:cNvSpPr/>
          <p:nvPr/>
        </p:nvSpPr>
        <p:spPr>
          <a:xfrm>
            <a:off x="-1" y="686361"/>
            <a:ext cx="1580997" cy="501649"/>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solidFill>
                <a:latin typeface="Avenir Book" charset="0"/>
                <a:ea typeface="Avenir Book" charset="0"/>
                <a:cs typeface="Avenir Book" charset="0"/>
              </a:rPr>
              <a:t>PRICE</a:t>
            </a:r>
            <a:endParaRPr lang="en-GB" sz="2400" b="1" dirty="0">
              <a:solidFill>
                <a:schemeClr val="tx1"/>
              </a:solidFill>
              <a:latin typeface="Avenir Book" charset="0"/>
              <a:ea typeface="Avenir Book" charset="0"/>
              <a:cs typeface="Avenir Book" charset="0"/>
            </a:endParaRPr>
          </a:p>
        </p:txBody>
      </p:sp>
      <p:sp>
        <p:nvSpPr>
          <p:cNvPr id="35" name="Rectangle 34"/>
          <p:cNvSpPr/>
          <p:nvPr/>
        </p:nvSpPr>
        <p:spPr>
          <a:xfrm>
            <a:off x="0" y="2174660"/>
            <a:ext cx="1580996" cy="501649"/>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tx1"/>
                </a:solidFill>
                <a:latin typeface="Avenir Book" charset="0"/>
                <a:ea typeface="Avenir Book" charset="0"/>
                <a:cs typeface="Avenir Book" charset="0"/>
              </a:rPr>
              <a:t>QUALITY</a:t>
            </a:r>
            <a:endParaRPr lang="en-GB" sz="2000" b="1" dirty="0">
              <a:solidFill>
                <a:schemeClr val="tx1"/>
              </a:solidFill>
              <a:latin typeface="Avenir Book" charset="0"/>
              <a:ea typeface="Avenir Book" charset="0"/>
              <a:cs typeface="Avenir Book" charset="0"/>
            </a:endParaRPr>
          </a:p>
        </p:txBody>
      </p:sp>
      <p:sp>
        <p:nvSpPr>
          <p:cNvPr id="36" name="Rectangle 35"/>
          <p:cNvSpPr/>
          <p:nvPr/>
        </p:nvSpPr>
        <p:spPr>
          <a:xfrm>
            <a:off x="-36790" y="3939951"/>
            <a:ext cx="1617786" cy="594413"/>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tx1"/>
                </a:solidFill>
                <a:latin typeface="Avenir Book" charset="0"/>
                <a:ea typeface="Avenir Book" charset="0"/>
                <a:cs typeface="Avenir Book" charset="0"/>
              </a:rPr>
              <a:t>REGULATORY</a:t>
            </a:r>
            <a:endParaRPr lang="en-GB" sz="1600" b="1" dirty="0">
              <a:solidFill>
                <a:schemeClr val="tx1"/>
              </a:solidFill>
              <a:latin typeface="Avenir Book" charset="0"/>
              <a:ea typeface="Avenir Book" charset="0"/>
              <a:cs typeface="Avenir Book" charset="0"/>
            </a:endParaRPr>
          </a:p>
        </p:txBody>
      </p:sp>
      <p:sp>
        <p:nvSpPr>
          <p:cNvPr id="37" name="Rectangle 36"/>
          <p:cNvSpPr/>
          <p:nvPr/>
        </p:nvSpPr>
        <p:spPr>
          <a:xfrm>
            <a:off x="0" y="5420800"/>
            <a:ext cx="1574142" cy="501649"/>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tx1"/>
                </a:solidFill>
                <a:latin typeface="Avenir Book" charset="0"/>
                <a:ea typeface="Avenir Book" charset="0"/>
                <a:cs typeface="Avenir Book" charset="0"/>
              </a:rPr>
              <a:t>SUPPLY</a:t>
            </a:r>
            <a:endParaRPr lang="en-GB" sz="2000" b="1" dirty="0">
              <a:solidFill>
                <a:schemeClr val="tx1"/>
              </a:solidFill>
              <a:latin typeface="Avenir Book" charset="0"/>
              <a:ea typeface="Avenir Book" charset="0"/>
              <a:cs typeface="Avenir Book" charset="0"/>
            </a:endParaRPr>
          </a:p>
        </p:txBody>
      </p:sp>
      <p:sp>
        <p:nvSpPr>
          <p:cNvPr id="38" name="Rectangle 37"/>
          <p:cNvSpPr/>
          <p:nvPr/>
        </p:nvSpPr>
        <p:spPr>
          <a:xfrm>
            <a:off x="1668614" y="686361"/>
            <a:ext cx="3884046" cy="666557"/>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Avenir Book" charset="0"/>
                <a:ea typeface="Avenir Book" charset="0"/>
                <a:cs typeface="Avenir Book" charset="0"/>
              </a:rPr>
              <a:t>Competition, suppliers</a:t>
            </a:r>
            <a:endParaRPr lang="en-GB" sz="2800" dirty="0">
              <a:solidFill>
                <a:schemeClr val="tx1"/>
              </a:solidFill>
              <a:latin typeface="Avenir Book" charset="0"/>
              <a:ea typeface="Avenir Book" charset="0"/>
              <a:cs typeface="Avenir Book" charset="0"/>
            </a:endParaRPr>
          </a:p>
        </p:txBody>
      </p:sp>
      <p:sp>
        <p:nvSpPr>
          <p:cNvPr id="39" name="Rectangle 38"/>
          <p:cNvSpPr/>
          <p:nvPr/>
        </p:nvSpPr>
        <p:spPr>
          <a:xfrm>
            <a:off x="1655362" y="1419562"/>
            <a:ext cx="3884046" cy="576335"/>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Avenir Book" charset="0"/>
                <a:ea typeface="Avenir Book" charset="0"/>
                <a:cs typeface="Avenir Book" charset="0"/>
              </a:rPr>
              <a:t>Large volumes</a:t>
            </a:r>
            <a:endParaRPr lang="en-GB" sz="2800" dirty="0">
              <a:solidFill>
                <a:schemeClr val="tx1"/>
              </a:solidFill>
              <a:latin typeface="Avenir Book" charset="0"/>
              <a:ea typeface="Avenir Book" charset="0"/>
              <a:cs typeface="Avenir Book" charset="0"/>
            </a:endParaRPr>
          </a:p>
        </p:txBody>
      </p:sp>
      <p:sp>
        <p:nvSpPr>
          <p:cNvPr id="40" name="Rectangle 39"/>
          <p:cNvSpPr/>
          <p:nvPr/>
        </p:nvSpPr>
        <p:spPr>
          <a:xfrm>
            <a:off x="1711798" y="2142616"/>
            <a:ext cx="3880618" cy="775842"/>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latin typeface="Avenir Book" charset="0"/>
                <a:ea typeface="Avenir Book" charset="0"/>
                <a:cs typeface="Avenir Book" charset="0"/>
              </a:rPr>
              <a:t>WHO Prequalification Project</a:t>
            </a:r>
            <a:endParaRPr lang="en-GB" sz="2400" dirty="0">
              <a:solidFill>
                <a:schemeClr val="tx1"/>
              </a:solidFill>
              <a:latin typeface="Avenir Book" charset="0"/>
              <a:ea typeface="Avenir Book" charset="0"/>
              <a:cs typeface="Avenir Book" charset="0"/>
            </a:endParaRPr>
          </a:p>
        </p:txBody>
      </p:sp>
      <p:sp>
        <p:nvSpPr>
          <p:cNvPr id="41" name="Rectangle 40"/>
          <p:cNvSpPr/>
          <p:nvPr/>
        </p:nvSpPr>
        <p:spPr>
          <a:xfrm>
            <a:off x="1711798" y="3017745"/>
            <a:ext cx="3880618" cy="79846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latin typeface="Avenir Book" charset="0"/>
                <a:ea typeface="Avenir Book" charset="0"/>
                <a:cs typeface="Avenir Book" charset="0"/>
              </a:rPr>
              <a:t>Stringent Drug Regulatory Authority (SDRA)</a:t>
            </a:r>
            <a:endParaRPr lang="en-GB" sz="2400" dirty="0">
              <a:solidFill>
                <a:schemeClr val="tx1"/>
              </a:solidFill>
              <a:latin typeface="Avenir Book" charset="0"/>
              <a:ea typeface="Avenir Book" charset="0"/>
              <a:cs typeface="Avenir Book" charset="0"/>
            </a:endParaRPr>
          </a:p>
        </p:txBody>
      </p:sp>
      <p:sp>
        <p:nvSpPr>
          <p:cNvPr id="42" name="Rectangle 41"/>
          <p:cNvSpPr/>
          <p:nvPr/>
        </p:nvSpPr>
        <p:spPr>
          <a:xfrm>
            <a:off x="1672042" y="3939951"/>
            <a:ext cx="3880618" cy="658627"/>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Avenir Book" charset="0"/>
                <a:ea typeface="Avenir Book" charset="0"/>
                <a:cs typeface="Avenir Book" charset="0"/>
              </a:rPr>
              <a:t>Import waivers</a:t>
            </a:r>
          </a:p>
        </p:txBody>
      </p:sp>
      <p:sp>
        <p:nvSpPr>
          <p:cNvPr id="43" name="Rectangle 42"/>
          <p:cNvSpPr/>
          <p:nvPr/>
        </p:nvSpPr>
        <p:spPr>
          <a:xfrm>
            <a:off x="1655362" y="5412742"/>
            <a:ext cx="3960130" cy="602198"/>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Avenir Book" charset="0"/>
                <a:ea typeface="Avenir Book" charset="0"/>
                <a:cs typeface="Avenir Book" charset="0"/>
              </a:rPr>
              <a:t>Multiple suppliers</a:t>
            </a:r>
            <a:endParaRPr lang="en-GB" sz="2800" dirty="0">
              <a:solidFill>
                <a:schemeClr val="tx1"/>
              </a:solidFill>
              <a:latin typeface="Avenir Book" charset="0"/>
              <a:ea typeface="Avenir Book" charset="0"/>
              <a:cs typeface="Avenir Book" charset="0"/>
            </a:endParaRPr>
          </a:p>
        </p:txBody>
      </p:sp>
      <p:sp>
        <p:nvSpPr>
          <p:cNvPr id="44" name="Rectangle 43"/>
          <p:cNvSpPr/>
          <p:nvPr/>
        </p:nvSpPr>
        <p:spPr>
          <a:xfrm>
            <a:off x="1655362" y="6112710"/>
            <a:ext cx="3960130" cy="623802"/>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Avenir Book" charset="0"/>
                <a:ea typeface="Avenir Book" charset="0"/>
                <a:cs typeface="Avenir Book" charset="0"/>
              </a:rPr>
              <a:t>Forecasting</a:t>
            </a:r>
            <a:endParaRPr lang="en-GB" sz="2800" dirty="0">
              <a:solidFill>
                <a:schemeClr val="tx1"/>
              </a:solidFill>
              <a:latin typeface="Avenir Book" charset="0"/>
              <a:ea typeface="Avenir Book" charset="0"/>
              <a:cs typeface="Avenir Book" charset="0"/>
            </a:endParaRPr>
          </a:p>
        </p:txBody>
      </p:sp>
      <p:sp>
        <p:nvSpPr>
          <p:cNvPr id="22" name="Rectangle 21"/>
          <p:cNvSpPr/>
          <p:nvPr/>
        </p:nvSpPr>
        <p:spPr>
          <a:xfrm>
            <a:off x="5656955" y="686361"/>
            <a:ext cx="3473791" cy="666557"/>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tx1"/>
                </a:solidFill>
                <a:latin typeface="Avenir Book" charset="0"/>
                <a:ea typeface="Avenir Book" charset="0"/>
                <a:cs typeface="Avenir Book" charset="0"/>
              </a:rPr>
              <a:t>Use GLOBAL MARKETS</a:t>
            </a:r>
          </a:p>
          <a:p>
            <a:pPr algn="ctr"/>
            <a:r>
              <a:rPr lang="en-GB" sz="1600" b="1" dirty="0">
                <a:solidFill>
                  <a:schemeClr val="tx1"/>
                </a:solidFill>
                <a:latin typeface="Avenir Book" charset="0"/>
                <a:ea typeface="Avenir Book" charset="0"/>
                <a:cs typeface="Avenir Book" charset="0"/>
              </a:rPr>
              <a:t>v</a:t>
            </a:r>
            <a:r>
              <a:rPr lang="en-GB" sz="1600" b="1" dirty="0" smtClean="0">
                <a:solidFill>
                  <a:schemeClr val="tx1"/>
                </a:solidFill>
                <a:latin typeface="Avenir Book" charset="0"/>
                <a:ea typeface="Avenir Book" charset="0"/>
                <a:cs typeface="Avenir Book" charset="0"/>
              </a:rPr>
              <a:t>s. national bids</a:t>
            </a:r>
            <a:endParaRPr lang="en-GB" sz="1600" b="1" dirty="0">
              <a:solidFill>
                <a:schemeClr val="tx1"/>
              </a:solidFill>
              <a:latin typeface="Avenir Book" charset="0"/>
              <a:ea typeface="Avenir Book" charset="0"/>
              <a:cs typeface="Avenir Book" charset="0"/>
            </a:endParaRPr>
          </a:p>
        </p:txBody>
      </p:sp>
      <p:sp>
        <p:nvSpPr>
          <p:cNvPr id="23" name="Rectangle 22"/>
          <p:cNvSpPr/>
          <p:nvPr/>
        </p:nvSpPr>
        <p:spPr>
          <a:xfrm>
            <a:off x="5656956" y="1396108"/>
            <a:ext cx="3487042" cy="630877"/>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tx1"/>
                </a:solidFill>
                <a:latin typeface="Avenir Book" charset="0"/>
                <a:ea typeface="Avenir Book" charset="0"/>
                <a:cs typeface="Avenir Book" charset="0"/>
              </a:rPr>
              <a:t>Transparent bids, process</a:t>
            </a:r>
            <a:endParaRPr lang="en-GB" sz="2000" b="1" dirty="0">
              <a:solidFill>
                <a:schemeClr val="tx1"/>
              </a:solidFill>
              <a:latin typeface="Avenir Book" charset="0"/>
              <a:ea typeface="Avenir Book" charset="0"/>
              <a:cs typeface="Avenir Book" charset="0"/>
            </a:endParaRPr>
          </a:p>
        </p:txBody>
      </p:sp>
      <p:sp>
        <p:nvSpPr>
          <p:cNvPr id="30" name="Rectangle 29"/>
          <p:cNvSpPr/>
          <p:nvPr/>
        </p:nvSpPr>
        <p:spPr>
          <a:xfrm>
            <a:off x="5723217" y="2146954"/>
            <a:ext cx="3328017" cy="784756"/>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solidFill>
                <a:latin typeface="Avenir Book" charset="0"/>
                <a:ea typeface="Avenir Book" charset="0"/>
                <a:cs typeface="Avenir Book" charset="0"/>
              </a:rPr>
              <a:t>Require </a:t>
            </a:r>
          </a:p>
          <a:p>
            <a:pPr algn="ctr"/>
            <a:r>
              <a:rPr lang="en-GB" sz="2400" b="1" dirty="0" smtClean="0">
                <a:solidFill>
                  <a:schemeClr val="tx1"/>
                </a:solidFill>
                <a:latin typeface="Avenir Book" charset="0"/>
                <a:ea typeface="Avenir Book" charset="0"/>
                <a:cs typeface="Avenir Book" charset="0"/>
              </a:rPr>
              <a:t>WHO PQ/SDRA</a:t>
            </a:r>
            <a:endParaRPr lang="en-GB" sz="2400" b="1" dirty="0">
              <a:solidFill>
                <a:schemeClr val="tx1"/>
              </a:solidFill>
              <a:latin typeface="Avenir Book" charset="0"/>
              <a:ea typeface="Avenir Book" charset="0"/>
              <a:cs typeface="Avenir Book" charset="0"/>
            </a:endParaRPr>
          </a:p>
        </p:txBody>
      </p:sp>
      <p:sp>
        <p:nvSpPr>
          <p:cNvPr id="31" name="Rectangle 30"/>
          <p:cNvSpPr/>
          <p:nvPr/>
        </p:nvSpPr>
        <p:spPr>
          <a:xfrm>
            <a:off x="5679169" y="3953202"/>
            <a:ext cx="3464831" cy="624561"/>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tx1"/>
                </a:solidFill>
                <a:latin typeface="Avenir Book" charset="0"/>
                <a:ea typeface="Avenir Book" charset="0"/>
                <a:cs typeface="Avenir Book" charset="0"/>
              </a:rPr>
              <a:t>Enrol in WHO Collaborative Registration Procedure</a:t>
            </a:r>
            <a:endParaRPr lang="en-GB" sz="2000" b="1" dirty="0">
              <a:solidFill>
                <a:schemeClr val="tx1"/>
              </a:solidFill>
              <a:latin typeface="Avenir Book" charset="0"/>
              <a:ea typeface="Avenir Book" charset="0"/>
              <a:cs typeface="Avenir Book" charset="0"/>
            </a:endParaRPr>
          </a:p>
        </p:txBody>
      </p:sp>
      <p:sp>
        <p:nvSpPr>
          <p:cNvPr id="33" name="Rectangle 32"/>
          <p:cNvSpPr/>
          <p:nvPr/>
        </p:nvSpPr>
        <p:spPr>
          <a:xfrm>
            <a:off x="5696713" y="5412742"/>
            <a:ext cx="3447288" cy="602198"/>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Avenir Book" charset="0"/>
                <a:ea typeface="Avenir Book" charset="0"/>
                <a:cs typeface="Avenir Book" charset="0"/>
              </a:rPr>
              <a:t>Strengthen PSM</a:t>
            </a:r>
            <a:endParaRPr lang="en-GB" sz="2800" dirty="0">
              <a:solidFill>
                <a:schemeClr val="tx1"/>
              </a:solidFill>
              <a:latin typeface="Avenir Book" charset="0"/>
              <a:ea typeface="Avenir Book" charset="0"/>
              <a:cs typeface="Avenir Book" charset="0"/>
            </a:endParaRPr>
          </a:p>
        </p:txBody>
      </p:sp>
      <p:sp>
        <p:nvSpPr>
          <p:cNvPr id="45" name="Rectangle 44"/>
          <p:cNvSpPr/>
          <p:nvPr/>
        </p:nvSpPr>
        <p:spPr>
          <a:xfrm>
            <a:off x="5679169" y="6114874"/>
            <a:ext cx="3464831" cy="636438"/>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latin typeface="Avenir Book" charset="0"/>
                <a:ea typeface="Avenir Book" charset="0"/>
                <a:cs typeface="Avenir Book" charset="0"/>
              </a:rPr>
              <a:t>Strengthen forecasting</a:t>
            </a:r>
            <a:endParaRPr lang="en-GB" sz="2400" dirty="0">
              <a:solidFill>
                <a:schemeClr val="tx1"/>
              </a:solidFill>
              <a:latin typeface="Avenir Book" charset="0"/>
              <a:ea typeface="Avenir Book" charset="0"/>
              <a:cs typeface="Avenir Book" charset="0"/>
            </a:endParaRPr>
          </a:p>
        </p:txBody>
      </p:sp>
      <p:sp>
        <p:nvSpPr>
          <p:cNvPr id="46" name="Rectangle 45"/>
          <p:cNvSpPr/>
          <p:nvPr/>
        </p:nvSpPr>
        <p:spPr>
          <a:xfrm>
            <a:off x="5670208" y="4625082"/>
            <a:ext cx="3473791" cy="676191"/>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tx1"/>
                </a:solidFill>
                <a:latin typeface="Avenir Book" charset="0"/>
                <a:ea typeface="Avenir Book" charset="0"/>
                <a:cs typeface="Avenir Book" charset="0"/>
              </a:rPr>
              <a:t>Reduce regulatory barriers</a:t>
            </a:r>
            <a:endParaRPr lang="en-GB" sz="2000" b="1" dirty="0">
              <a:solidFill>
                <a:schemeClr val="tx1"/>
              </a:solidFill>
              <a:latin typeface="Avenir Book" charset="0"/>
              <a:ea typeface="Avenir Book" charset="0"/>
              <a:cs typeface="Avenir Book" charset="0"/>
            </a:endParaRPr>
          </a:p>
        </p:txBody>
      </p:sp>
    </p:spTree>
    <p:extLst>
      <p:ext uri="{BB962C8B-B14F-4D97-AF65-F5344CB8AC3E}">
        <p14:creationId xmlns:p14="http://schemas.microsoft.com/office/powerpoint/2010/main" val="11644930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32C06E81-A944-274A-846E-05FC98FE5E84}" type="slidenum">
              <a:rPr lang="en-US" smtClean="0"/>
              <a:t>16</a:t>
            </a:fld>
            <a:endParaRPr lang="en-US" dirty="0"/>
          </a:p>
        </p:txBody>
      </p:sp>
      <p:sp>
        <p:nvSpPr>
          <p:cNvPr id="34" name="Rectangle 33"/>
          <p:cNvSpPr/>
          <p:nvPr/>
        </p:nvSpPr>
        <p:spPr>
          <a:xfrm>
            <a:off x="-36790" y="69081"/>
            <a:ext cx="1742233" cy="637382"/>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solidFill>
                <a:latin typeface="Avenir Book" charset="0"/>
                <a:ea typeface="Avenir Book" charset="0"/>
                <a:cs typeface="Avenir Book" charset="0"/>
              </a:rPr>
              <a:t>PRICE</a:t>
            </a:r>
            <a:endParaRPr lang="en-GB" sz="2400" b="1" dirty="0">
              <a:solidFill>
                <a:schemeClr val="tx1"/>
              </a:solidFill>
              <a:latin typeface="Avenir Book" charset="0"/>
              <a:ea typeface="Avenir Book" charset="0"/>
              <a:cs typeface="Avenir Book" charset="0"/>
            </a:endParaRPr>
          </a:p>
        </p:txBody>
      </p:sp>
      <p:sp>
        <p:nvSpPr>
          <p:cNvPr id="35" name="Rectangle 34"/>
          <p:cNvSpPr/>
          <p:nvPr/>
        </p:nvSpPr>
        <p:spPr>
          <a:xfrm>
            <a:off x="-1" y="2532470"/>
            <a:ext cx="1705443" cy="661304"/>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tx1"/>
                </a:solidFill>
                <a:latin typeface="Avenir Book" charset="0"/>
                <a:ea typeface="Avenir Book" charset="0"/>
                <a:cs typeface="Avenir Book" charset="0"/>
              </a:rPr>
              <a:t>QUALITY</a:t>
            </a:r>
            <a:endParaRPr lang="en-GB" sz="2000" b="1" dirty="0">
              <a:solidFill>
                <a:schemeClr val="tx1"/>
              </a:solidFill>
              <a:latin typeface="Avenir Book" charset="0"/>
              <a:ea typeface="Avenir Book" charset="0"/>
              <a:cs typeface="Avenir Book" charset="0"/>
            </a:endParaRPr>
          </a:p>
        </p:txBody>
      </p:sp>
      <p:sp>
        <p:nvSpPr>
          <p:cNvPr id="36" name="Rectangle 35"/>
          <p:cNvSpPr/>
          <p:nvPr/>
        </p:nvSpPr>
        <p:spPr>
          <a:xfrm>
            <a:off x="-36790" y="3661656"/>
            <a:ext cx="1742232" cy="635141"/>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tx1"/>
                </a:solidFill>
                <a:latin typeface="Avenir Book" charset="0"/>
                <a:ea typeface="Avenir Book" charset="0"/>
                <a:cs typeface="Avenir Book" charset="0"/>
              </a:rPr>
              <a:t>REGULATORY</a:t>
            </a:r>
            <a:endParaRPr lang="en-GB" sz="1600" b="1" dirty="0">
              <a:solidFill>
                <a:schemeClr val="tx1"/>
              </a:solidFill>
              <a:latin typeface="Avenir Book" charset="0"/>
              <a:ea typeface="Avenir Book" charset="0"/>
              <a:cs typeface="Avenir Book" charset="0"/>
            </a:endParaRPr>
          </a:p>
        </p:txBody>
      </p:sp>
      <p:sp>
        <p:nvSpPr>
          <p:cNvPr id="37" name="Rectangle 36"/>
          <p:cNvSpPr/>
          <p:nvPr/>
        </p:nvSpPr>
        <p:spPr>
          <a:xfrm>
            <a:off x="0" y="5434053"/>
            <a:ext cx="1705442" cy="490932"/>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tx1"/>
                </a:solidFill>
                <a:latin typeface="Avenir Book" charset="0"/>
                <a:ea typeface="Avenir Book" charset="0"/>
                <a:cs typeface="Avenir Book" charset="0"/>
              </a:rPr>
              <a:t>SUPPLY</a:t>
            </a:r>
            <a:endParaRPr lang="en-GB" sz="2000" b="1" dirty="0">
              <a:solidFill>
                <a:schemeClr val="tx1"/>
              </a:solidFill>
              <a:latin typeface="Avenir Book" charset="0"/>
              <a:ea typeface="Avenir Book" charset="0"/>
              <a:cs typeface="Avenir Book" charset="0"/>
            </a:endParaRPr>
          </a:p>
        </p:txBody>
      </p:sp>
      <p:sp>
        <p:nvSpPr>
          <p:cNvPr id="22" name="Rectangle 21"/>
          <p:cNvSpPr/>
          <p:nvPr/>
        </p:nvSpPr>
        <p:spPr>
          <a:xfrm>
            <a:off x="1843296" y="39906"/>
            <a:ext cx="3473791" cy="666557"/>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tx1"/>
                </a:solidFill>
                <a:latin typeface="Avenir Book" charset="0"/>
                <a:ea typeface="Avenir Book" charset="0"/>
                <a:cs typeface="Avenir Book" charset="0"/>
              </a:rPr>
              <a:t>Use GLOBAL MARKETS</a:t>
            </a:r>
          </a:p>
          <a:p>
            <a:pPr algn="ctr"/>
            <a:r>
              <a:rPr lang="en-GB" sz="1600" b="1" dirty="0">
                <a:solidFill>
                  <a:schemeClr val="tx1"/>
                </a:solidFill>
                <a:latin typeface="Avenir Book" charset="0"/>
                <a:ea typeface="Avenir Book" charset="0"/>
                <a:cs typeface="Avenir Book" charset="0"/>
              </a:rPr>
              <a:t>v</a:t>
            </a:r>
            <a:r>
              <a:rPr lang="en-GB" sz="1600" b="1" dirty="0" smtClean="0">
                <a:solidFill>
                  <a:schemeClr val="tx1"/>
                </a:solidFill>
                <a:latin typeface="Avenir Book" charset="0"/>
                <a:ea typeface="Avenir Book" charset="0"/>
                <a:cs typeface="Avenir Book" charset="0"/>
              </a:rPr>
              <a:t>s. national bids</a:t>
            </a:r>
            <a:endParaRPr lang="en-GB" sz="1600" b="1" dirty="0">
              <a:solidFill>
                <a:schemeClr val="tx1"/>
              </a:solidFill>
              <a:latin typeface="Avenir Book" charset="0"/>
              <a:ea typeface="Avenir Book" charset="0"/>
              <a:cs typeface="Avenir Book" charset="0"/>
            </a:endParaRPr>
          </a:p>
        </p:txBody>
      </p:sp>
      <p:sp>
        <p:nvSpPr>
          <p:cNvPr id="23" name="Rectangle 22"/>
          <p:cNvSpPr/>
          <p:nvPr/>
        </p:nvSpPr>
        <p:spPr>
          <a:xfrm>
            <a:off x="1830045" y="776157"/>
            <a:ext cx="3487042" cy="814828"/>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tx1"/>
                </a:solidFill>
                <a:latin typeface="Avenir Book" charset="0"/>
                <a:ea typeface="Avenir Book" charset="0"/>
                <a:cs typeface="Avenir Book" charset="0"/>
              </a:rPr>
              <a:t>Transparent bids, process</a:t>
            </a:r>
            <a:endParaRPr lang="en-GB" sz="2000" b="1" dirty="0">
              <a:solidFill>
                <a:schemeClr val="tx1"/>
              </a:solidFill>
              <a:latin typeface="Avenir Book" charset="0"/>
              <a:ea typeface="Avenir Book" charset="0"/>
              <a:cs typeface="Avenir Book" charset="0"/>
            </a:endParaRPr>
          </a:p>
        </p:txBody>
      </p:sp>
      <p:sp>
        <p:nvSpPr>
          <p:cNvPr id="30" name="Rectangle 29"/>
          <p:cNvSpPr/>
          <p:nvPr/>
        </p:nvSpPr>
        <p:spPr>
          <a:xfrm>
            <a:off x="1933095" y="2502093"/>
            <a:ext cx="3328017" cy="784756"/>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solidFill>
                <a:latin typeface="Avenir Book" charset="0"/>
                <a:ea typeface="Avenir Book" charset="0"/>
                <a:cs typeface="Avenir Book" charset="0"/>
              </a:rPr>
              <a:t>Require </a:t>
            </a:r>
          </a:p>
          <a:p>
            <a:pPr algn="ctr"/>
            <a:r>
              <a:rPr lang="en-GB" sz="2400" b="1" dirty="0" smtClean="0">
                <a:solidFill>
                  <a:schemeClr val="tx1"/>
                </a:solidFill>
                <a:latin typeface="Avenir Book" charset="0"/>
                <a:ea typeface="Avenir Book" charset="0"/>
                <a:cs typeface="Avenir Book" charset="0"/>
              </a:rPr>
              <a:t>WHO PQ/SDRA</a:t>
            </a:r>
            <a:endParaRPr lang="en-GB" sz="2400" b="1" dirty="0">
              <a:solidFill>
                <a:schemeClr val="tx1"/>
              </a:solidFill>
              <a:latin typeface="Avenir Book" charset="0"/>
              <a:ea typeface="Avenir Book" charset="0"/>
              <a:cs typeface="Avenir Book" charset="0"/>
            </a:endParaRPr>
          </a:p>
        </p:txBody>
      </p:sp>
      <p:sp>
        <p:nvSpPr>
          <p:cNvPr id="31" name="Rectangle 30"/>
          <p:cNvSpPr/>
          <p:nvPr/>
        </p:nvSpPr>
        <p:spPr>
          <a:xfrm>
            <a:off x="1889047" y="3672236"/>
            <a:ext cx="3464831" cy="624561"/>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tx1"/>
                </a:solidFill>
                <a:latin typeface="Avenir Book" charset="0"/>
                <a:ea typeface="Avenir Book" charset="0"/>
                <a:cs typeface="Avenir Book" charset="0"/>
              </a:rPr>
              <a:t>Enrol in WHO Collaborative Registration Procedure</a:t>
            </a:r>
            <a:endParaRPr lang="en-GB" sz="2000" b="1" dirty="0">
              <a:solidFill>
                <a:schemeClr val="tx1"/>
              </a:solidFill>
              <a:latin typeface="Avenir Book" charset="0"/>
              <a:ea typeface="Avenir Book" charset="0"/>
              <a:cs typeface="Avenir Book" charset="0"/>
            </a:endParaRPr>
          </a:p>
        </p:txBody>
      </p:sp>
      <p:sp>
        <p:nvSpPr>
          <p:cNvPr id="33" name="Rectangle 32"/>
          <p:cNvSpPr/>
          <p:nvPr/>
        </p:nvSpPr>
        <p:spPr>
          <a:xfrm>
            <a:off x="1906591" y="5423323"/>
            <a:ext cx="3447288" cy="602198"/>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Avenir Book" charset="0"/>
                <a:ea typeface="Avenir Book" charset="0"/>
                <a:cs typeface="Avenir Book" charset="0"/>
              </a:rPr>
              <a:t>Strengthen PSM</a:t>
            </a:r>
            <a:endParaRPr lang="en-GB" sz="2800" dirty="0">
              <a:solidFill>
                <a:schemeClr val="tx1"/>
              </a:solidFill>
              <a:latin typeface="Avenir Book" charset="0"/>
              <a:ea typeface="Avenir Book" charset="0"/>
              <a:cs typeface="Avenir Book" charset="0"/>
            </a:endParaRPr>
          </a:p>
        </p:txBody>
      </p:sp>
      <p:sp>
        <p:nvSpPr>
          <p:cNvPr id="45" name="Rectangle 44"/>
          <p:cNvSpPr/>
          <p:nvPr/>
        </p:nvSpPr>
        <p:spPr>
          <a:xfrm>
            <a:off x="1889047" y="6125455"/>
            <a:ext cx="3464831" cy="636438"/>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latin typeface="Avenir Book" charset="0"/>
                <a:ea typeface="Avenir Book" charset="0"/>
                <a:cs typeface="Avenir Book" charset="0"/>
              </a:rPr>
              <a:t>Strengthen forecasting</a:t>
            </a:r>
            <a:endParaRPr lang="en-GB" sz="2400" dirty="0">
              <a:solidFill>
                <a:schemeClr val="tx1"/>
              </a:solidFill>
              <a:latin typeface="Avenir Book" charset="0"/>
              <a:ea typeface="Avenir Book" charset="0"/>
              <a:cs typeface="Avenir Book" charset="0"/>
            </a:endParaRPr>
          </a:p>
        </p:txBody>
      </p:sp>
      <p:sp>
        <p:nvSpPr>
          <p:cNvPr id="46" name="Rectangle 45"/>
          <p:cNvSpPr/>
          <p:nvPr/>
        </p:nvSpPr>
        <p:spPr>
          <a:xfrm>
            <a:off x="1880086" y="4383872"/>
            <a:ext cx="3473791" cy="676191"/>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tx1"/>
                </a:solidFill>
                <a:latin typeface="Avenir Book" charset="0"/>
                <a:ea typeface="Avenir Book" charset="0"/>
                <a:cs typeface="Avenir Book" charset="0"/>
              </a:rPr>
              <a:t>Reduce regulatory barriers</a:t>
            </a:r>
            <a:endParaRPr lang="en-GB" sz="2000" b="1" dirty="0">
              <a:solidFill>
                <a:schemeClr val="tx1"/>
              </a:solidFill>
              <a:latin typeface="Avenir Book" charset="0"/>
              <a:ea typeface="Avenir Book" charset="0"/>
              <a:cs typeface="Avenir Book" charset="0"/>
            </a:endParaRPr>
          </a:p>
        </p:txBody>
      </p:sp>
      <p:sp>
        <p:nvSpPr>
          <p:cNvPr id="24" name="Rectangle 23"/>
          <p:cNvSpPr/>
          <p:nvPr/>
        </p:nvSpPr>
        <p:spPr>
          <a:xfrm>
            <a:off x="5454940" y="1610926"/>
            <a:ext cx="3597906" cy="684682"/>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latin typeface="Avenir Book" charset="0"/>
                <a:ea typeface="Avenir Book" charset="0"/>
                <a:cs typeface="Avenir Book" charset="0"/>
                <a:sym typeface="Wingdings"/>
              </a:rPr>
              <a:t></a:t>
            </a:r>
            <a:r>
              <a:rPr lang="en-GB" b="1" dirty="0" smtClean="0">
                <a:solidFill>
                  <a:schemeClr val="tx1"/>
                </a:solidFill>
                <a:latin typeface="Avenir Book" charset="0"/>
                <a:ea typeface="Avenir Book" charset="0"/>
                <a:cs typeface="Avenir Book" charset="0"/>
              </a:rPr>
              <a:t>INCENTIVISE </a:t>
            </a:r>
          </a:p>
          <a:p>
            <a:pPr algn="ctr"/>
            <a:r>
              <a:rPr lang="en-GB" b="1" dirty="0" smtClean="0">
                <a:solidFill>
                  <a:schemeClr val="tx1"/>
                </a:solidFill>
                <a:latin typeface="Avenir Book" charset="0"/>
                <a:ea typeface="Avenir Book" charset="0"/>
                <a:cs typeface="Avenir Book" charset="0"/>
              </a:rPr>
              <a:t>policy changes</a:t>
            </a:r>
            <a:endParaRPr lang="en-GB" b="1" dirty="0">
              <a:solidFill>
                <a:schemeClr val="tx1"/>
              </a:solidFill>
              <a:latin typeface="Avenir Book" charset="0"/>
              <a:ea typeface="Avenir Book" charset="0"/>
              <a:cs typeface="Avenir Book" charset="0"/>
            </a:endParaRPr>
          </a:p>
        </p:txBody>
      </p:sp>
      <p:sp>
        <p:nvSpPr>
          <p:cNvPr id="25" name="Rectangle 24"/>
          <p:cNvSpPr/>
          <p:nvPr/>
        </p:nvSpPr>
        <p:spPr>
          <a:xfrm>
            <a:off x="5454940" y="793245"/>
            <a:ext cx="3597906" cy="728279"/>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latin typeface="Avenir Book" charset="0"/>
                <a:ea typeface="Avenir Book" charset="0"/>
                <a:cs typeface="Avenir Book" charset="0"/>
                <a:sym typeface="Wingdings"/>
              </a:rPr>
              <a:t>SUPPORT pooled procurement/negotiation</a:t>
            </a:r>
            <a:endParaRPr lang="en-GB" b="1" dirty="0">
              <a:solidFill>
                <a:schemeClr val="tx1"/>
              </a:solidFill>
              <a:latin typeface="Avenir Book" charset="0"/>
              <a:ea typeface="Avenir Book" charset="0"/>
              <a:cs typeface="Avenir Book" charset="0"/>
            </a:endParaRPr>
          </a:p>
        </p:txBody>
      </p:sp>
      <p:sp>
        <p:nvSpPr>
          <p:cNvPr id="26" name="Rectangle 25"/>
          <p:cNvSpPr/>
          <p:nvPr/>
        </p:nvSpPr>
        <p:spPr>
          <a:xfrm>
            <a:off x="5454940" y="2502093"/>
            <a:ext cx="3597906" cy="784756"/>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tx1"/>
                </a:solidFill>
                <a:latin typeface="Avenir Book" charset="0"/>
                <a:ea typeface="Avenir Book" charset="0"/>
                <a:cs typeface="Avenir Book" charset="0"/>
                <a:sym typeface="Wingdings"/>
              </a:rPr>
              <a:t>INCENTIVISE </a:t>
            </a:r>
          </a:p>
          <a:p>
            <a:pPr algn="ctr"/>
            <a:r>
              <a:rPr lang="en-GB" sz="2000" b="1" dirty="0" smtClean="0">
                <a:solidFill>
                  <a:schemeClr val="tx1"/>
                </a:solidFill>
                <a:latin typeface="Avenir Book" charset="0"/>
                <a:ea typeface="Avenir Book" charset="0"/>
                <a:cs typeface="Avenir Book" charset="0"/>
                <a:sym typeface="Wingdings"/>
              </a:rPr>
              <a:t>companies to apply</a:t>
            </a:r>
            <a:endParaRPr lang="en-GB" sz="2000" b="1" dirty="0">
              <a:solidFill>
                <a:schemeClr val="tx1"/>
              </a:solidFill>
              <a:latin typeface="Avenir Book" charset="0"/>
              <a:ea typeface="Avenir Book" charset="0"/>
              <a:cs typeface="Avenir Book" charset="0"/>
            </a:endParaRPr>
          </a:p>
        </p:txBody>
      </p:sp>
      <p:sp>
        <p:nvSpPr>
          <p:cNvPr id="27" name="Rectangle 26"/>
          <p:cNvSpPr/>
          <p:nvPr/>
        </p:nvSpPr>
        <p:spPr>
          <a:xfrm>
            <a:off x="5454940" y="3648404"/>
            <a:ext cx="3597906" cy="682460"/>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Avenir Book" charset="0"/>
                <a:ea typeface="Avenir Book" charset="0"/>
                <a:cs typeface="Avenir Book" charset="0"/>
                <a:sym typeface="Wingdings"/>
              </a:rPr>
              <a:t></a:t>
            </a:r>
            <a:r>
              <a:rPr lang="en-GB" sz="2400" b="1" dirty="0">
                <a:solidFill>
                  <a:schemeClr val="tx1"/>
                </a:solidFill>
                <a:latin typeface="Avenir Book" charset="0"/>
                <a:ea typeface="Avenir Book" charset="0"/>
                <a:cs typeface="Avenir Book" charset="0"/>
              </a:rPr>
              <a:t>INCENTIVISE </a:t>
            </a:r>
            <a:endParaRPr lang="en-GB" sz="2400" b="1" dirty="0" smtClean="0">
              <a:solidFill>
                <a:schemeClr val="tx1"/>
              </a:solidFill>
              <a:latin typeface="Avenir Book" charset="0"/>
              <a:ea typeface="Avenir Book" charset="0"/>
              <a:cs typeface="Avenir Book" charset="0"/>
            </a:endParaRPr>
          </a:p>
          <a:p>
            <a:pPr algn="ctr"/>
            <a:r>
              <a:rPr lang="en-GB" sz="2400" b="1" dirty="0" smtClean="0">
                <a:solidFill>
                  <a:schemeClr val="tx1"/>
                </a:solidFill>
                <a:latin typeface="Avenir Book" charset="0"/>
                <a:ea typeface="Avenir Book" charset="0"/>
                <a:cs typeface="Avenir Book" charset="0"/>
              </a:rPr>
              <a:t>policy </a:t>
            </a:r>
            <a:r>
              <a:rPr lang="en-GB" sz="2400" b="1" dirty="0">
                <a:solidFill>
                  <a:schemeClr val="tx1"/>
                </a:solidFill>
                <a:latin typeface="Avenir Book" charset="0"/>
                <a:ea typeface="Avenir Book" charset="0"/>
                <a:cs typeface="Avenir Book" charset="0"/>
              </a:rPr>
              <a:t>changes</a:t>
            </a:r>
          </a:p>
        </p:txBody>
      </p:sp>
      <p:sp>
        <p:nvSpPr>
          <p:cNvPr id="28" name="Rectangle 27"/>
          <p:cNvSpPr/>
          <p:nvPr/>
        </p:nvSpPr>
        <p:spPr>
          <a:xfrm>
            <a:off x="5454940" y="39756"/>
            <a:ext cx="3597906" cy="639768"/>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latin typeface="Avenir Book" charset="0"/>
                <a:ea typeface="Avenir Book" charset="0"/>
                <a:cs typeface="Avenir Book" charset="0"/>
                <a:sym typeface="Wingdings"/>
              </a:rPr>
              <a:t></a:t>
            </a:r>
            <a:r>
              <a:rPr lang="en-GB" b="1" dirty="0" smtClean="0">
                <a:solidFill>
                  <a:schemeClr val="tx1"/>
                </a:solidFill>
                <a:latin typeface="Avenir Book" charset="0"/>
                <a:ea typeface="Avenir Book" charset="0"/>
                <a:cs typeface="Avenir Book" charset="0"/>
              </a:rPr>
              <a:t>SUPPORT CS advocacy &amp; watchdog role</a:t>
            </a:r>
            <a:endParaRPr lang="en-GB" b="1" dirty="0">
              <a:solidFill>
                <a:schemeClr val="tx1"/>
              </a:solidFill>
              <a:latin typeface="Avenir Book" charset="0"/>
              <a:ea typeface="Avenir Book" charset="0"/>
              <a:cs typeface="Avenir Book" charset="0"/>
            </a:endParaRPr>
          </a:p>
        </p:txBody>
      </p:sp>
      <p:sp>
        <p:nvSpPr>
          <p:cNvPr id="8" name="Oval Callout 7"/>
          <p:cNvSpPr/>
          <p:nvPr/>
        </p:nvSpPr>
        <p:spPr>
          <a:xfrm>
            <a:off x="5950225" y="4692419"/>
            <a:ext cx="2809461" cy="1232565"/>
          </a:xfrm>
          <a:prstGeom prst="wedgeEllipseCallout">
            <a:avLst>
              <a:gd name="adj1" fmla="val 57469"/>
              <a:gd name="adj2" fmla="val 10658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rPr>
              <a:t>UNITAID, </a:t>
            </a:r>
            <a:endParaRPr lang="en-GB" sz="2800" b="1" dirty="0" smtClean="0">
              <a:solidFill>
                <a:schemeClr val="bg1"/>
              </a:solidFill>
            </a:endParaRPr>
          </a:p>
          <a:p>
            <a:pPr algn="ctr"/>
            <a:r>
              <a:rPr lang="en-GB" sz="2800" b="1" dirty="0" err="1" smtClean="0">
                <a:solidFill>
                  <a:schemeClr val="bg1"/>
                </a:solidFill>
              </a:rPr>
              <a:t>ou</a:t>
            </a:r>
            <a:r>
              <a:rPr lang="en-GB" sz="2800" b="1" dirty="0" smtClean="0">
                <a:solidFill>
                  <a:schemeClr val="bg1"/>
                </a:solidFill>
              </a:rPr>
              <a:t> </a:t>
            </a:r>
            <a:r>
              <a:rPr lang="en-GB" sz="2800" b="1" dirty="0">
                <a:solidFill>
                  <a:schemeClr val="bg1"/>
                </a:solidFill>
              </a:rPr>
              <a:t>et </a:t>
            </a:r>
            <a:r>
              <a:rPr lang="en-GB" sz="2800" b="1" dirty="0" err="1">
                <a:solidFill>
                  <a:schemeClr val="bg1"/>
                </a:solidFill>
              </a:rPr>
              <a:t>vous</a:t>
            </a:r>
            <a:r>
              <a:rPr lang="en-GB" sz="2800" b="1" dirty="0">
                <a:solidFill>
                  <a:schemeClr val="bg1"/>
                </a:solidFill>
              </a:rPr>
              <a:t>? </a:t>
            </a:r>
            <a:endParaRPr lang="en-GB" sz="2800" dirty="0">
              <a:solidFill>
                <a:schemeClr val="bg1"/>
              </a:solidFill>
            </a:endParaRPr>
          </a:p>
        </p:txBody>
      </p:sp>
    </p:spTree>
    <p:extLst>
      <p:ext uri="{BB962C8B-B14F-4D97-AF65-F5344CB8AC3E}">
        <p14:creationId xmlns:p14="http://schemas.microsoft.com/office/powerpoint/2010/main" val="111010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b="1" dirty="0" smtClean="0">
                <a:solidFill>
                  <a:srgbClr val="FF0000"/>
                </a:solidFill>
              </a:rPr>
              <a:t>Summary</a:t>
            </a:r>
            <a:endParaRPr lang="en-GB" b="1" dirty="0">
              <a:solidFill>
                <a:srgbClr val="FF0000"/>
              </a:solidFill>
            </a:endParaRPr>
          </a:p>
        </p:txBody>
      </p:sp>
      <p:sp>
        <p:nvSpPr>
          <p:cNvPr id="9" name="Content Placeholder 8"/>
          <p:cNvSpPr>
            <a:spLocks noGrp="1"/>
          </p:cNvSpPr>
          <p:nvPr>
            <p:ph idx="1"/>
          </p:nvPr>
        </p:nvSpPr>
        <p:spPr/>
        <p:txBody>
          <a:bodyPr>
            <a:normAutofit/>
          </a:bodyPr>
          <a:lstStyle/>
          <a:p>
            <a:pPr fontAlgn="base"/>
            <a:r>
              <a:rPr lang="en-US" dirty="0" smtClean="0"/>
              <a:t>Robust </a:t>
            </a:r>
            <a:r>
              <a:rPr lang="en-US" dirty="0"/>
              <a:t>health financing, fiscal space analysis needed to ensure realistic domestic resource mobilization projections</a:t>
            </a:r>
          </a:p>
          <a:p>
            <a:pPr fontAlgn="base"/>
            <a:r>
              <a:rPr lang="en-US" dirty="0" smtClean="0"/>
              <a:t>We need urgent </a:t>
            </a:r>
            <a:r>
              <a:rPr lang="en-US" dirty="0"/>
              <a:t>mitigation of risks </a:t>
            </a:r>
            <a:r>
              <a:rPr lang="en-US" dirty="0" smtClean="0"/>
              <a:t>BUT ALSO question </a:t>
            </a:r>
            <a:r>
              <a:rPr lang="en-US" dirty="0"/>
              <a:t>the when, the how, and the what is being transitioned</a:t>
            </a:r>
          </a:p>
          <a:p>
            <a:pPr fontAlgn="base"/>
            <a:r>
              <a:rPr lang="en-US" dirty="0" smtClean="0"/>
              <a:t>Critical </a:t>
            </a:r>
            <a:r>
              <a:rPr lang="en-US" dirty="0"/>
              <a:t>to safeguard innovation, integration, consolidation of gains made</a:t>
            </a:r>
          </a:p>
          <a:p>
            <a:r>
              <a:rPr lang="en-GB" dirty="0" smtClean="0"/>
              <a:t>Increased d</a:t>
            </a:r>
            <a:r>
              <a:rPr lang="en-GB" dirty="0" smtClean="0"/>
              <a:t>omestic funding should be additional to what donors CURRENTLY provide</a:t>
            </a:r>
            <a:endParaRPr lang="en-GB" dirty="0"/>
          </a:p>
        </p:txBody>
      </p:sp>
      <p:sp>
        <p:nvSpPr>
          <p:cNvPr id="7" name="Slide Number Placeholder 6"/>
          <p:cNvSpPr>
            <a:spLocks noGrp="1"/>
          </p:cNvSpPr>
          <p:nvPr>
            <p:ph type="sldNum" sz="quarter" idx="12"/>
          </p:nvPr>
        </p:nvSpPr>
        <p:spPr/>
        <p:txBody>
          <a:bodyPr/>
          <a:lstStyle/>
          <a:p>
            <a:fld id="{32C06E81-A944-274A-846E-05FC98FE5E84}" type="slidenum">
              <a:rPr lang="en-US" smtClean="0"/>
              <a:t>17</a:t>
            </a:fld>
            <a:endParaRPr lang="en-US"/>
          </a:p>
        </p:txBody>
      </p:sp>
    </p:spTree>
    <p:extLst>
      <p:ext uri="{BB962C8B-B14F-4D97-AF65-F5344CB8AC3E}">
        <p14:creationId xmlns:p14="http://schemas.microsoft.com/office/powerpoint/2010/main" val="10052679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269" y="243343"/>
            <a:ext cx="7886700" cy="662782"/>
          </a:xfrm>
        </p:spPr>
        <p:txBody>
          <a:bodyPr>
            <a:normAutofit fontScale="90000"/>
          </a:bodyPr>
          <a:lstStyle/>
          <a:p>
            <a:pPr lvl="0"/>
            <a:r>
              <a:rPr lang="en-GB" b="1" dirty="0" smtClean="0">
                <a:solidFill>
                  <a:srgbClr val="FF0000"/>
                </a:solidFill>
              </a:rPr>
              <a:t>Thank you</a:t>
            </a:r>
            <a:endParaRPr lang="en-GB" dirty="0"/>
          </a:p>
        </p:txBody>
      </p:sp>
      <p:sp>
        <p:nvSpPr>
          <p:cNvPr id="3" name="Content Placeholder 2"/>
          <p:cNvSpPr>
            <a:spLocks noGrp="1"/>
          </p:cNvSpPr>
          <p:nvPr>
            <p:ph idx="1"/>
          </p:nvPr>
        </p:nvSpPr>
        <p:spPr>
          <a:xfrm>
            <a:off x="3254236" y="2554545"/>
            <a:ext cx="4524789" cy="4075550"/>
          </a:xfrm>
        </p:spPr>
        <p:txBody>
          <a:bodyPr>
            <a:noAutofit/>
          </a:bodyPr>
          <a:lstStyle/>
          <a:p>
            <a:pPr marL="0" indent="0">
              <a:buNone/>
            </a:pPr>
            <a:r>
              <a:rPr lang="en-GB" sz="2400" dirty="0" smtClean="0"/>
              <a:t>Acknowledgements: </a:t>
            </a:r>
          </a:p>
          <a:p>
            <a:pPr marL="0" indent="0">
              <a:buNone/>
            </a:pPr>
            <a:r>
              <a:rPr lang="en-GB" sz="2400" dirty="0" smtClean="0"/>
              <a:t>MSF Field Teams </a:t>
            </a:r>
          </a:p>
          <a:p>
            <a:pPr marL="0" indent="0">
              <a:buNone/>
            </a:pPr>
            <a:r>
              <a:rPr lang="en-GB" sz="2400" dirty="0" smtClean="0"/>
              <a:t>Kerstin </a:t>
            </a:r>
            <a:r>
              <a:rPr lang="en-GB" sz="2400" dirty="0" err="1" smtClean="0"/>
              <a:t>Akerfeldt</a:t>
            </a:r>
            <a:r>
              <a:rPr lang="en-GB" sz="2400" dirty="0" smtClean="0"/>
              <a:t> </a:t>
            </a:r>
          </a:p>
          <a:p>
            <a:pPr marL="0" indent="0">
              <a:buNone/>
            </a:pPr>
            <a:r>
              <a:rPr lang="en-GB" sz="2400" dirty="0" err="1" smtClean="0"/>
              <a:t>Mit</a:t>
            </a:r>
            <a:r>
              <a:rPr lang="en-GB" sz="2400" dirty="0" smtClean="0"/>
              <a:t> Philips</a:t>
            </a:r>
          </a:p>
          <a:p>
            <a:pPr marL="0" indent="0">
              <a:buNone/>
            </a:pPr>
            <a:r>
              <a:rPr lang="en-GB" sz="2400" dirty="0" smtClean="0"/>
              <a:t>Amanda Banda</a:t>
            </a:r>
          </a:p>
          <a:p>
            <a:pPr marL="0" indent="0">
              <a:buNone/>
            </a:pPr>
            <a:r>
              <a:rPr lang="en-GB" sz="2400" dirty="0" smtClean="0"/>
              <a:t>Tom </a:t>
            </a:r>
            <a:r>
              <a:rPr lang="en-GB" sz="2400" dirty="0" err="1" smtClean="0"/>
              <a:t>Ellman</a:t>
            </a:r>
            <a:r>
              <a:rPr lang="en-GB" sz="2400" dirty="0" smtClean="0"/>
              <a:t> </a:t>
            </a:r>
          </a:p>
          <a:p>
            <a:pPr marL="0" indent="0">
              <a:buNone/>
            </a:pPr>
            <a:r>
              <a:rPr lang="en-GB" sz="2400" dirty="0" smtClean="0"/>
              <a:t>Christophe Perrin </a:t>
            </a:r>
          </a:p>
          <a:p>
            <a:pPr marL="0" indent="0">
              <a:buNone/>
            </a:pPr>
            <a:r>
              <a:rPr lang="en-GB" sz="2400" dirty="0" smtClean="0"/>
              <a:t>Jess Burry</a:t>
            </a:r>
          </a:p>
          <a:p>
            <a:pPr marL="0" indent="0">
              <a:buNone/>
            </a:pPr>
            <a:endParaRPr lang="en-GB" sz="2400" dirty="0" smtClean="0"/>
          </a:p>
        </p:txBody>
      </p:sp>
      <p:sp>
        <p:nvSpPr>
          <p:cNvPr id="4" name="Slide Number Placeholder 3"/>
          <p:cNvSpPr>
            <a:spLocks noGrp="1"/>
          </p:cNvSpPr>
          <p:nvPr>
            <p:ph type="sldNum" sz="quarter" idx="12"/>
          </p:nvPr>
        </p:nvSpPr>
        <p:spPr/>
        <p:txBody>
          <a:bodyPr/>
          <a:lstStyle/>
          <a:p>
            <a:fld id="{32C06E81-A944-274A-846E-05FC98FE5E84}" type="slidenum">
              <a:rPr lang="en-US" smtClean="0"/>
              <a:t>18</a:t>
            </a:fld>
            <a:endParaRPr lang="en-US"/>
          </a:p>
        </p:txBody>
      </p:sp>
      <p:sp>
        <p:nvSpPr>
          <p:cNvPr id="6" name="Rectangle 5"/>
          <p:cNvSpPr/>
          <p:nvPr/>
        </p:nvSpPr>
        <p:spPr>
          <a:xfrm>
            <a:off x="3254237" y="0"/>
            <a:ext cx="5492198" cy="2554545"/>
          </a:xfrm>
          <a:prstGeom prst="rect">
            <a:avLst/>
          </a:prstGeom>
        </p:spPr>
        <p:txBody>
          <a:bodyPr wrap="square">
            <a:spAutoFit/>
          </a:bodyPr>
          <a:lstStyle/>
          <a:p>
            <a:r>
              <a:rPr lang="en-GB" sz="3200" b="1" dirty="0">
                <a:solidFill>
                  <a:schemeClr val="bg1">
                    <a:lumMod val="50000"/>
                  </a:schemeClr>
                </a:solidFill>
              </a:rPr>
              <a:t>For latest MSF reports, go to: </a:t>
            </a:r>
          </a:p>
          <a:p>
            <a:r>
              <a:rPr lang="en-GB" sz="3200" b="1" u="sng" dirty="0" smtClean="0">
                <a:hlinkClick r:id="rId2"/>
              </a:rPr>
              <a:t>www.msf.org/aids-2018</a:t>
            </a:r>
            <a:endParaRPr lang="en-GB" sz="3200" b="1" u="sng" dirty="0" smtClean="0"/>
          </a:p>
          <a:p>
            <a:endParaRPr lang="en-GB" sz="3200" dirty="0" smtClean="0">
              <a:solidFill>
                <a:schemeClr val="bg1">
                  <a:lumMod val="50000"/>
                </a:schemeClr>
              </a:solidFill>
            </a:endParaRPr>
          </a:p>
          <a:p>
            <a:r>
              <a:rPr lang="en-GB" sz="3200" dirty="0" err="1" smtClean="0">
                <a:solidFill>
                  <a:schemeClr val="bg1">
                    <a:lumMod val="50000"/>
                  </a:schemeClr>
                </a:solidFill>
              </a:rPr>
              <a:t>sharonann.lynch@msf.org</a:t>
            </a:r>
            <a:endParaRPr lang="en-GB" sz="3200" dirty="0">
              <a:solidFill>
                <a:schemeClr val="bg1">
                  <a:lumMod val="50000"/>
                </a:schemeClr>
              </a:solidFill>
            </a:endParaRPr>
          </a:p>
          <a:p>
            <a:endParaRPr lang="en-GB" sz="3200" b="1" dirty="0">
              <a:solidFill>
                <a:schemeClr val="bg1">
                  <a:lumMod val="50000"/>
                </a:schemeClr>
              </a:solidFill>
            </a:endParaRPr>
          </a:p>
        </p:txBody>
      </p:sp>
    </p:spTree>
    <p:extLst>
      <p:ext uri="{BB962C8B-B14F-4D97-AF65-F5344CB8AC3E}">
        <p14:creationId xmlns:p14="http://schemas.microsoft.com/office/powerpoint/2010/main" val="813924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Mozambique </a:t>
            </a:r>
            <a:endParaRPr lang="en-GB" dirty="0"/>
          </a:p>
        </p:txBody>
      </p:sp>
      <p:sp>
        <p:nvSpPr>
          <p:cNvPr id="3" name="Content Placeholder 2"/>
          <p:cNvSpPr>
            <a:spLocks noGrp="1"/>
          </p:cNvSpPr>
          <p:nvPr>
            <p:ph idx="1"/>
          </p:nvPr>
        </p:nvSpPr>
        <p:spPr/>
        <p:txBody>
          <a:bodyPr>
            <a:normAutofit fontScale="70000" lnSpcReduction="20000"/>
          </a:bodyPr>
          <a:lstStyle/>
          <a:p>
            <a:pPr lvl="0"/>
            <a:r>
              <a:rPr lang="en-GB" dirty="0" smtClean="0"/>
              <a:t>No </a:t>
            </a:r>
            <a:r>
              <a:rPr lang="en-GB" dirty="0" err="1" smtClean="0"/>
              <a:t>MoH</a:t>
            </a:r>
            <a:r>
              <a:rPr lang="en-GB" dirty="0" smtClean="0"/>
              <a:t> contribution to ARVs. ARVs gap not budgeted for  US$104m though assurance by both GF and PEPFAR it will be covered “if need arises”</a:t>
            </a:r>
          </a:p>
          <a:p>
            <a:pPr lvl="0"/>
            <a:r>
              <a:rPr lang="en-GB" dirty="0"/>
              <a:t>C</a:t>
            </a:r>
            <a:r>
              <a:rPr lang="en-GB" dirty="0" smtClean="0"/>
              <a:t>oncern </a:t>
            </a:r>
            <a:r>
              <a:rPr lang="en-GB" dirty="0"/>
              <a:t>regarding the imminent risk of withdrawal of funds in case the country does not show good </a:t>
            </a:r>
            <a:r>
              <a:rPr lang="en-GB" dirty="0" smtClean="0"/>
              <a:t>outcomes. Do </a:t>
            </a:r>
            <a:r>
              <a:rPr lang="en-GB" dirty="0"/>
              <a:t>more with less</a:t>
            </a:r>
            <a:r>
              <a:rPr lang="en-GB" dirty="0" smtClean="0"/>
              <a:t>”- not </a:t>
            </a:r>
            <a:r>
              <a:rPr lang="en-GB" dirty="0"/>
              <a:t>completely </a:t>
            </a:r>
            <a:r>
              <a:rPr lang="en-GB" dirty="0" smtClean="0"/>
              <a:t>acknowledged by all. However, the </a:t>
            </a:r>
            <a:r>
              <a:rPr lang="en-GB" dirty="0"/>
              <a:t>competitive environment among implementing partners, focused in efficiency and performance indicators. Some implementing partners or CSOs have stopped some activities and others saw their budget being drastically </a:t>
            </a:r>
            <a:r>
              <a:rPr lang="en-GB" dirty="0" smtClean="0"/>
              <a:t>cut.</a:t>
            </a:r>
          </a:p>
          <a:p>
            <a:pPr lvl="0"/>
            <a:r>
              <a:rPr lang="en-GB" dirty="0" smtClean="0"/>
              <a:t> </a:t>
            </a:r>
            <a:r>
              <a:rPr lang="en-GB" dirty="0"/>
              <a:t>The activities focusing key pops also suffered consequences. It was decided that all the community activities will be covered by USAID, through FHI360, differing from before when CDC and USAID shared the activities</a:t>
            </a:r>
            <a:r>
              <a:rPr lang="en-GB" dirty="0" smtClean="0"/>
              <a:t> </a:t>
            </a:r>
          </a:p>
          <a:p>
            <a:pPr lvl="0"/>
            <a:r>
              <a:rPr lang="en-GB" dirty="0"/>
              <a:t>Mexico City Policy had already a devastating impact on SRH activities with international and local NGOs having funding cuts, especially regarding </a:t>
            </a:r>
            <a:r>
              <a:rPr lang="en-GB" dirty="0" err="1"/>
              <a:t>ToP</a:t>
            </a:r>
            <a:r>
              <a:rPr lang="en-GB" dirty="0"/>
              <a:t> and interventions focused on key pops and woman in general. ICRH, a SRH NGO based in </a:t>
            </a:r>
            <a:r>
              <a:rPr lang="en-GB" dirty="0" err="1"/>
              <a:t>Tete</a:t>
            </a:r>
            <a:r>
              <a:rPr lang="en-GB" dirty="0"/>
              <a:t> province</a:t>
            </a:r>
          </a:p>
          <a:p>
            <a:endParaRPr lang="en-US" dirty="0"/>
          </a:p>
        </p:txBody>
      </p:sp>
    </p:spTree>
    <p:extLst>
      <p:ext uri="{BB962C8B-B14F-4D97-AF65-F5344CB8AC3E}">
        <p14:creationId xmlns:p14="http://schemas.microsoft.com/office/powerpoint/2010/main" val="18180838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429172"/>
            <a:ext cx="9144000" cy="5999655"/>
          </a:xfrm>
          <a:prstGeom prst="rect">
            <a:avLst/>
          </a:prstGeom>
        </p:spPr>
      </p:pic>
      <p:sp>
        <p:nvSpPr>
          <p:cNvPr id="4" name="Slide Number Placeholder 3"/>
          <p:cNvSpPr>
            <a:spLocks noGrp="1"/>
          </p:cNvSpPr>
          <p:nvPr>
            <p:ph type="sldNum" sz="quarter" idx="12"/>
          </p:nvPr>
        </p:nvSpPr>
        <p:spPr/>
        <p:txBody>
          <a:bodyPr/>
          <a:lstStyle/>
          <a:p>
            <a:fld id="{32C06E81-A944-274A-846E-05FC98FE5E84}" type="slidenum">
              <a:rPr lang="en-US" smtClean="0"/>
              <a:t>2</a:t>
            </a:fld>
            <a:endParaRPr lang="en-US"/>
          </a:p>
        </p:txBody>
      </p:sp>
      <p:sp>
        <p:nvSpPr>
          <p:cNvPr id="6" name="TextBox 5"/>
          <p:cNvSpPr txBox="1"/>
          <p:nvPr/>
        </p:nvSpPr>
        <p:spPr>
          <a:xfrm>
            <a:off x="7702580" y="6428827"/>
            <a:ext cx="1441420" cy="369332"/>
          </a:xfrm>
          <a:prstGeom prst="rect">
            <a:avLst/>
          </a:prstGeom>
          <a:noFill/>
        </p:spPr>
        <p:txBody>
          <a:bodyPr wrap="none" rtlCol="0">
            <a:spAutoFit/>
          </a:bodyPr>
          <a:lstStyle/>
          <a:p>
            <a:r>
              <a:rPr lang="en-GB" smtClean="0"/>
              <a:t>UNAIDS 2018</a:t>
            </a:r>
          </a:p>
        </p:txBody>
      </p:sp>
      <p:sp>
        <p:nvSpPr>
          <p:cNvPr id="7" name="TextBox 6"/>
          <p:cNvSpPr txBox="1"/>
          <p:nvPr/>
        </p:nvSpPr>
        <p:spPr>
          <a:xfrm>
            <a:off x="4545106" y="1183341"/>
            <a:ext cx="3528064" cy="1077218"/>
          </a:xfrm>
          <a:prstGeom prst="rect">
            <a:avLst/>
          </a:prstGeom>
          <a:noFill/>
        </p:spPr>
        <p:txBody>
          <a:bodyPr wrap="square" rtlCol="0">
            <a:spAutoFit/>
          </a:bodyPr>
          <a:lstStyle/>
          <a:p>
            <a:r>
              <a:rPr lang="en-GB" sz="1600" dirty="0" smtClean="0">
                <a:latin typeface="Avenir Book" charset="0"/>
                <a:ea typeface="Avenir Book" charset="0"/>
                <a:cs typeface="Avenir Book" charset="0"/>
              </a:rPr>
              <a:t>“There </a:t>
            </a:r>
            <a:r>
              <a:rPr lang="en-GB" sz="1600" dirty="0">
                <a:latin typeface="Avenir Book" charset="0"/>
                <a:ea typeface="Avenir Book" charset="0"/>
                <a:cs typeface="Avenir Book" charset="0"/>
              </a:rPr>
              <a:t>were no new significant commitments from donors in 2017. </a:t>
            </a:r>
            <a:r>
              <a:rPr lang="en-GB" sz="1600" dirty="0" smtClean="0">
                <a:latin typeface="Avenir Book" charset="0"/>
                <a:ea typeface="Avenir Book" charset="0"/>
                <a:cs typeface="Avenir Book" charset="0"/>
              </a:rPr>
              <a:t>  </a:t>
            </a:r>
            <a:r>
              <a:rPr lang="en-GB" sz="1600" dirty="0">
                <a:latin typeface="Avenir Book" charset="0"/>
                <a:ea typeface="Avenir Book" charset="0"/>
                <a:cs typeface="Avenir Book" charset="0"/>
              </a:rPr>
              <a:t>The recent rise in donor funding is not expected to continue</a:t>
            </a:r>
            <a:r>
              <a:rPr lang="en-GB" sz="1600" dirty="0" smtClean="0">
                <a:latin typeface="Avenir Book" charset="0"/>
                <a:ea typeface="Avenir Book" charset="0"/>
                <a:cs typeface="Avenir Book" charset="0"/>
              </a:rPr>
              <a:t>.” </a:t>
            </a:r>
            <a:endParaRPr lang="en-GB" sz="1600" dirty="0">
              <a:latin typeface="Avenir Book" charset="0"/>
              <a:ea typeface="Avenir Book" charset="0"/>
              <a:cs typeface="Avenir Book" charset="0"/>
            </a:endParaRPr>
          </a:p>
        </p:txBody>
      </p:sp>
      <p:sp>
        <p:nvSpPr>
          <p:cNvPr id="9" name="Rectangle 8"/>
          <p:cNvSpPr/>
          <p:nvPr/>
        </p:nvSpPr>
        <p:spPr>
          <a:xfrm>
            <a:off x="741767" y="1183341"/>
            <a:ext cx="4222376" cy="1477328"/>
          </a:xfrm>
          <a:prstGeom prst="rect">
            <a:avLst/>
          </a:prstGeom>
        </p:spPr>
        <p:txBody>
          <a:bodyPr wrap="square">
            <a:spAutoFit/>
          </a:bodyPr>
          <a:lstStyle/>
          <a:p>
            <a:r>
              <a:rPr lang="en-GB" b="1" dirty="0" smtClean="0">
                <a:solidFill>
                  <a:srgbClr val="000000"/>
                </a:solidFill>
                <a:latin typeface="Avenir Light" charset="0"/>
              </a:rPr>
              <a:t>Chronicle of death foretold:</a:t>
            </a:r>
          </a:p>
          <a:p>
            <a:r>
              <a:rPr lang="en-GB" dirty="0" smtClean="0">
                <a:solidFill>
                  <a:srgbClr val="000000"/>
                </a:solidFill>
                <a:latin typeface="Avenir Light" charset="0"/>
              </a:rPr>
              <a:t>5 year delay in meeting targets: </a:t>
            </a:r>
          </a:p>
          <a:p>
            <a:r>
              <a:rPr lang="en-GB" dirty="0" smtClean="0">
                <a:solidFill>
                  <a:srgbClr val="000000"/>
                </a:solidFill>
                <a:latin typeface="Avenir Light" charset="0"/>
              </a:rPr>
              <a:t>+ 2.1 </a:t>
            </a:r>
            <a:r>
              <a:rPr lang="en-GB" dirty="0">
                <a:solidFill>
                  <a:srgbClr val="000000"/>
                </a:solidFill>
                <a:latin typeface="Avenir Light" charset="0"/>
              </a:rPr>
              <a:t>million </a:t>
            </a:r>
            <a:r>
              <a:rPr lang="en-GB" dirty="0" smtClean="0">
                <a:solidFill>
                  <a:srgbClr val="000000"/>
                </a:solidFill>
                <a:latin typeface="Avenir Light" charset="0"/>
              </a:rPr>
              <a:t>new HIV infections</a:t>
            </a:r>
          </a:p>
          <a:p>
            <a:r>
              <a:rPr lang="en-GB" dirty="0" smtClean="0">
                <a:solidFill>
                  <a:srgbClr val="000000"/>
                </a:solidFill>
                <a:latin typeface="Avenir Light" charset="0"/>
              </a:rPr>
              <a:t>+ 1 million AIDS deaths</a:t>
            </a:r>
          </a:p>
          <a:p>
            <a:r>
              <a:rPr lang="en-GB" dirty="0" smtClean="0">
                <a:solidFill>
                  <a:srgbClr val="000000"/>
                </a:solidFill>
                <a:latin typeface="Avenir Light" charset="0"/>
              </a:rPr>
              <a:t>2017-2030 </a:t>
            </a:r>
            <a:r>
              <a:rPr lang="en-GB" dirty="0">
                <a:solidFill>
                  <a:srgbClr val="000000"/>
                </a:solidFill>
                <a:latin typeface="Avenir Light" charset="0"/>
              </a:rPr>
              <a:t>in </a:t>
            </a:r>
            <a:r>
              <a:rPr lang="en-GB" dirty="0" smtClean="0">
                <a:solidFill>
                  <a:srgbClr val="000000"/>
                </a:solidFill>
                <a:latin typeface="Avenir Light" charset="0"/>
              </a:rPr>
              <a:t>10 HBCs </a:t>
            </a:r>
            <a:endParaRPr lang="en-GB" dirty="0"/>
          </a:p>
        </p:txBody>
      </p:sp>
      <p:sp>
        <p:nvSpPr>
          <p:cNvPr id="12" name="Up Arrow Callout 11"/>
          <p:cNvSpPr/>
          <p:nvPr/>
        </p:nvSpPr>
        <p:spPr>
          <a:xfrm>
            <a:off x="8256494" y="1789043"/>
            <a:ext cx="887506" cy="2197153"/>
          </a:xfrm>
          <a:prstGeom prst="upArrowCallo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$26 billion</a:t>
            </a:r>
            <a:endParaRPr lang="en-GB" b="1" dirty="0"/>
          </a:p>
        </p:txBody>
      </p:sp>
    </p:spTree>
    <p:extLst>
      <p:ext uri="{BB962C8B-B14F-4D97-AF65-F5344CB8AC3E}">
        <p14:creationId xmlns:p14="http://schemas.microsoft.com/office/powerpoint/2010/main" val="3551831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Constrained Global Fund allocations </a:t>
            </a:r>
            <a:endParaRPr lang="en-GB" dirty="0"/>
          </a:p>
        </p:txBody>
      </p:sp>
      <p:sp>
        <p:nvSpPr>
          <p:cNvPr id="3" name="Content Placeholder 2"/>
          <p:cNvSpPr>
            <a:spLocks noGrp="1"/>
          </p:cNvSpPr>
          <p:nvPr>
            <p:ph idx="1"/>
          </p:nvPr>
        </p:nvSpPr>
        <p:spPr>
          <a:xfrm>
            <a:off x="457201" y="2057044"/>
            <a:ext cx="8229600" cy="3601387"/>
          </a:xfrm>
        </p:spPr>
        <p:txBody>
          <a:bodyPr>
            <a:normAutofit fontScale="85000" lnSpcReduction="20000"/>
          </a:bodyPr>
          <a:lstStyle/>
          <a:p>
            <a:r>
              <a:rPr lang="sv-SE" dirty="0" smtClean="0"/>
              <a:t>Despite increase in allocation for highest burden countries, the amounts available are not coresponding to pace of scale up – leading to larger shares used for commodities (</a:t>
            </a:r>
            <a:r>
              <a:rPr lang="en-US" dirty="0" smtClean="0"/>
              <a:t>70% in Zimbabwe, 63% in Kenya, 69% in Mozambique)</a:t>
            </a:r>
          </a:p>
          <a:p>
            <a:r>
              <a:rPr lang="en-US" dirty="0" smtClean="0"/>
              <a:t>Funding request outside the allocated envelopes for essential interventions, awaiting available funding </a:t>
            </a:r>
            <a:endParaRPr lang="en-US" dirty="0"/>
          </a:p>
          <a:p>
            <a:pPr lvl="1"/>
            <a:r>
              <a:rPr lang="en-US" dirty="0" smtClean="0"/>
              <a:t>Key pills of HIV response</a:t>
            </a:r>
          </a:p>
          <a:p>
            <a:pPr lvl="2">
              <a:buFontTx/>
              <a:buChar char="-"/>
            </a:pPr>
            <a:r>
              <a:rPr lang="en-US" sz="1301" dirty="0" smtClean="0"/>
              <a:t>Further </a:t>
            </a:r>
            <a:r>
              <a:rPr lang="en-US" sz="1301" dirty="0"/>
              <a:t>scale-up of ARV treatment</a:t>
            </a:r>
          </a:p>
          <a:p>
            <a:pPr lvl="2">
              <a:buFontTx/>
              <a:buChar char="-"/>
            </a:pPr>
            <a:r>
              <a:rPr lang="en-US" sz="1301" dirty="0"/>
              <a:t>Adherence support</a:t>
            </a:r>
          </a:p>
          <a:p>
            <a:pPr lvl="1">
              <a:buFontTx/>
              <a:buChar char="-"/>
            </a:pPr>
            <a:r>
              <a:rPr lang="en-US" sz="1701" dirty="0"/>
              <a:t>Strengthening PSM, HRH, HIV testing &amp; key population activities </a:t>
            </a:r>
          </a:p>
          <a:p>
            <a:r>
              <a:rPr lang="sv-SE" b="1" dirty="0" smtClean="0"/>
              <a:t>Stagnating funding increases pressure on accelerated domestic resource mobilisation, but international funding continues to be crucial to achieve epidemic control .</a:t>
            </a:r>
            <a:endParaRPr lang="en-US" b="1" dirty="0"/>
          </a:p>
        </p:txBody>
      </p:sp>
    </p:spTree>
    <p:extLst>
      <p:ext uri="{BB962C8B-B14F-4D97-AF65-F5344CB8AC3E}">
        <p14:creationId xmlns:p14="http://schemas.microsoft.com/office/powerpoint/2010/main" val="4094947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dirty="0" smtClean="0"/>
              <a:t>GF policy on accelerated government co-financing of commodities</a:t>
            </a:r>
            <a:endParaRPr lang="en-US" dirty="0"/>
          </a:p>
        </p:txBody>
      </p:sp>
      <p:sp>
        <p:nvSpPr>
          <p:cNvPr id="3" name="Content Placeholder 2"/>
          <p:cNvSpPr>
            <a:spLocks noGrp="1"/>
          </p:cNvSpPr>
          <p:nvPr>
            <p:ph sz="half" idx="1"/>
          </p:nvPr>
        </p:nvSpPr>
        <p:spPr>
          <a:xfrm>
            <a:off x="457200" y="2057044"/>
            <a:ext cx="8345001" cy="3487057"/>
          </a:xfrm>
        </p:spPr>
        <p:txBody>
          <a:bodyPr>
            <a:normAutofit fontScale="70000" lnSpcReduction="20000"/>
          </a:bodyPr>
          <a:lstStyle/>
          <a:p>
            <a:r>
              <a:rPr lang="sv-SE" dirty="0" smtClean="0"/>
              <a:t>GF new Sustainabilty, Transition and Co-financing policy requires ALL countries to progressively take up the costs of key commodities. </a:t>
            </a:r>
          </a:p>
          <a:p>
            <a:r>
              <a:rPr lang="sv-SE" dirty="0" smtClean="0"/>
              <a:t>MICs face higher costs of commodities, as well as legislative barriers and potential preference to lower price but lower quality drugs. </a:t>
            </a:r>
          </a:p>
          <a:p>
            <a:r>
              <a:rPr lang="sv-SE" dirty="0" smtClean="0"/>
              <a:t>In countries with reduced or flatlined allocations such as Sierra Leone, Mali, Guinea, governments expected to contribute </a:t>
            </a:r>
            <a:r>
              <a:rPr lang="sv-SE" dirty="0" smtClean="0">
                <a:solidFill>
                  <a:srgbClr val="FF0000"/>
                </a:solidFill>
              </a:rPr>
              <a:t>to ARV purchase </a:t>
            </a:r>
            <a:r>
              <a:rPr lang="sv-SE" dirty="0" smtClean="0"/>
              <a:t>to allow for scale up, despite not being close to transitioning and with limited capacity. </a:t>
            </a:r>
          </a:p>
          <a:p>
            <a:r>
              <a:rPr lang="sv-SE" dirty="0" smtClean="0">
                <a:solidFill>
                  <a:srgbClr val="FF0000"/>
                </a:solidFill>
              </a:rPr>
              <a:t>Guinea: </a:t>
            </a:r>
          </a:p>
          <a:p>
            <a:pPr lvl="1"/>
            <a:r>
              <a:rPr lang="sv-SE" dirty="0" smtClean="0">
                <a:solidFill>
                  <a:srgbClr val="FF0000"/>
                </a:solidFill>
              </a:rPr>
              <a:t>ART</a:t>
            </a:r>
            <a:r>
              <a:rPr lang="sv-SE" dirty="0" smtClean="0"/>
              <a:t> coverage only at 34% but pace of new initations to be reduced. </a:t>
            </a:r>
          </a:p>
          <a:p>
            <a:pPr lvl="1"/>
            <a:r>
              <a:rPr lang="sv-SE" dirty="0" smtClean="0"/>
              <a:t>Government not able to </a:t>
            </a:r>
            <a:r>
              <a:rPr lang="sv-SE" dirty="0" smtClean="0">
                <a:solidFill>
                  <a:srgbClr val="FF0000"/>
                </a:solidFill>
              </a:rPr>
              <a:t>re</a:t>
            </a:r>
            <a:r>
              <a:rPr lang="sv-SE" dirty="0" smtClean="0"/>
              <a:t>alise commitment to </a:t>
            </a:r>
            <a:r>
              <a:rPr lang="sv-SE" dirty="0" smtClean="0">
                <a:solidFill>
                  <a:srgbClr val="FF0000"/>
                </a:solidFill>
              </a:rPr>
              <a:t>ARV </a:t>
            </a:r>
            <a:r>
              <a:rPr lang="sv-SE" dirty="0" smtClean="0"/>
              <a:t>procurement: </a:t>
            </a:r>
            <a:r>
              <a:rPr lang="sv-SE" dirty="0" smtClean="0">
                <a:solidFill>
                  <a:srgbClr val="FF0000"/>
                </a:solidFill>
              </a:rPr>
              <a:t>concerns about actual purchase funding, right price (no pooling) and quality drugs– </a:t>
            </a:r>
            <a:r>
              <a:rPr lang="sv-SE" dirty="0" smtClean="0"/>
              <a:t>excacerbating risk of stock-outs.</a:t>
            </a:r>
          </a:p>
          <a:p>
            <a:endParaRPr lang="en-US" dirty="0"/>
          </a:p>
        </p:txBody>
      </p:sp>
    </p:spTree>
    <p:extLst>
      <p:ext uri="{BB962C8B-B14F-4D97-AF65-F5344CB8AC3E}">
        <p14:creationId xmlns:p14="http://schemas.microsoft.com/office/powerpoint/2010/main" val="14414743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 sz="4000" b="1" dirty="0">
                <a:solidFill>
                  <a:srgbClr val="FF0000"/>
                </a:solidFill>
              </a:rPr>
              <a:t>West and Central Africa funding gap</a:t>
            </a:r>
            <a:endParaRPr lang="en-GB" sz="4000" b="1" dirty="0">
              <a:solidFill>
                <a:srgbClr val="FF0000"/>
              </a:solidFill>
            </a:endParaRPr>
          </a:p>
        </p:txBody>
      </p:sp>
      <p:sp>
        <p:nvSpPr>
          <p:cNvPr id="4" name="Slide Number Placeholder 3"/>
          <p:cNvSpPr>
            <a:spLocks noGrp="1"/>
          </p:cNvSpPr>
          <p:nvPr>
            <p:ph type="sldNum" sz="quarter" idx="12"/>
          </p:nvPr>
        </p:nvSpPr>
        <p:spPr/>
        <p:txBody>
          <a:bodyPr/>
          <a:lstStyle/>
          <a:p>
            <a:fld id="{32C06E81-A944-274A-846E-05FC98FE5E84}" type="slidenum">
              <a:rPr lang="en-US" smtClean="0"/>
              <a:t>22</a:t>
            </a:fld>
            <a:endParaRPr lang="en-US"/>
          </a:p>
        </p:txBody>
      </p:sp>
      <p:pic>
        <p:nvPicPr>
          <p:cNvPr id="7" name="Google Shape;225;p43"/>
          <p:cNvPicPr preferRelativeResize="0"/>
          <p:nvPr/>
        </p:nvPicPr>
        <p:blipFill>
          <a:blip r:embed="rId2">
            <a:alphaModFix/>
          </a:blip>
          <a:stretch>
            <a:fillRect/>
          </a:stretch>
        </p:blipFill>
        <p:spPr>
          <a:xfrm>
            <a:off x="-1" y="1317812"/>
            <a:ext cx="9009529" cy="5038539"/>
          </a:xfrm>
          <a:prstGeom prst="rect">
            <a:avLst/>
          </a:prstGeom>
          <a:noFill/>
          <a:ln>
            <a:noFill/>
          </a:ln>
        </p:spPr>
      </p:pic>
      <p:sp>
        <p:nvSpPr>
          <p:cNvPr id="8" name="TextBox 7"/>
          <p:cNvSpPr txBox="1"/>
          <p:nvPr/>
        </p:nvSpPr>
        <p:spPr>
          <a:xfrm>
            <a:off x="0" y="6446373"/>
            <a:ext cx="2693430" cy="338554"/>
          </a:xfrm>
          <a:prstGeom prst="rect">
            <a:avLst/>
          </a:prstGeom>
          <a:noFill/>
        </p:spPr>
        <p:txBody>
          <a:bodyPr wrap="none" rtlCol="0">
            <a:spAutoFit/>
          </a:bodyPr>
          <a:lstStyle/>
          <a:p>
            <a:pPr lvl="0"/>
            <a:r>
              <a:rPr lang="en" sz="1600" dirty="0"/>
              <a:t>UNAIDS WCA report July </a:t>
            </a:r>
            <a:r>
              <a:rPr lang="en" sz="1600" dirty="0" smtClean="0"/>
              <a:t>2018</a:t>
            </a:r>
            <a:endParaRPr lang="en" sz="1600" dirty="0"/>
          </a:p>
        </p:txBody>
      </p:sp>
      <p:sp>
        <p:nvSpPr>
          <p:cNvPr id="2" name="TextBox 1"/>
          <p:cNvSpPr txBox="1"/>
          <p:nvPr/>
        </p:nvSpPr>
        <p:spPr>
          <a:xfrm>
            <a:off x="628650" y="121024"/>
            <a:ext cx="184731" cy="369332"/>
          </a:xfrm>
          <a:prstGeom prst="rect">
            <a:avLst/>
          </a:prstGeom>
          <a:noFill/>
        </p:spPr>
        <p:txBody>
          <a:bodyPr wrap="none" rtlCol="0">
            <a:spAutoFit/>
          </a:bodyPr>
          <a:lstStyle/>
          <a:p>
            <a:endParaRPr lang="en-GB"/>
          </a:p>
        </p:txBody>
      </p:sp>
    </p:spTree>
    <p:extLst>
      <p:ext uri="{BB962C8B-B14F-4D97-AF65-F5344CB8AC3E}">
        <p14:creationId xmlns:p14="http://schemas.microsoft.com/office/powerpoint/2010/main" val="16922260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1" dirty="0"/>
              <a:t>Who will pay the price of premature transitions– the patients? </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51161" y="2057044"/>
            <a:ext cx="4641679" cy="3395356"/>
          </a:xfrm>
        </p:spPr>
      </p:pic>
    </p:spTree>
    <p:extLst>
      <p:ext uri="{BB962C8B-B14F-4D97-AF65-F5344CB8AC3E}">
        <p14:creationId xmlns:p14="http://schemas.microsoft.com/office/powerpoint/2010/main" val="2350633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GFATM </a:t>
            </a:r>
            <a:endParaRPr lang="en-GB" dirty="0"/>
          </a:p>
        </p:txBody>
      </p:sp>
      <p:sp>
        <p:nvSpPr>
          <p:cNvPr id="3" name="Content Placeholder 2"/>
          <p:cNvSpPr>
            <a:spLocks noGrp="1"/>
          </p:cNvSpPr>
          <p:nvPr>
            <p:ph idx="1"/>
          </p:nvPr>
        </p:nvSpPr>
        <p:spPr/>
        <p:txBody>
          <a:bodyPr>
            <a:normAutofit/>
          </a:bodyPr>
          <a:lstStyle/>
          <a:p>
            <a:pPr fontAlgn="base"/>
            <a:r>
              <a:rPr lang="en-US" dirty="0"/>
              <a:t>2008-2010: USD 9.7 </a:t>
            </a:r>
            <a:r>
              <a:rPr lang="en-US" dirty="0" err="1"/>
              <a:t>bn</a:t>
            </a:r>
            <a:endParaRPr lang="en-US" dirty="0"/>
          </a:p>
          <a:p>
            <a:pPr fontAlgn="base"/>
            <a:r>
              <a:rPr lang="en-US" dirty="0"/>
              <a:t>2011-2013: USD 11.7 </a:t>
            </a:r>
            <a:r>
              <a:rPr lang="en-US" dirty="0" err="1"/>
              <a:t>bn</a:t>
            </a:r>
            <a:r>
              <a:rPr lang="en-US" dirty="0"/>
              <a:t> (increase from previous period : 21%)</a:t>
            </a:r>
          </a:p>
          <a:p>
            <a:pPr fontAlgn="base"/>
            <a:r>
              <a:rPr lang="en-US" dirty="0"/>
              <a:t>2014-2016: USD 12.2 </a:t>
            </a:r>
            <a:r>
              <a:rPr lang="en-US" dirty="0" err="1"/>
              <a:t>bn</a:t>
            </a:r>
            <a:r>
              <a:rPr lang="en-US" dirty="0"/>
              <a:t>  (increase : 4%)</a:t>
            </a:r>
          </a:p>
          <a:p>
            <a:r>
              <a:rPr lang="en-US" dirty="0"/>
              <a:t>2017-2019: USD 12.9 </a:t>
            </a:r>
            <a:r>
              <a:rPr lang="en-US" dirty="0" err="1"/>
              <a:t>bn</a:t>
            </a:r>
            <a:r>
              <a:rPr lang="en-US" dirty="0"/>
              <a:t> (increase: 6%)</a:t>
            </a:r>
          </a:p>
        </p:txBody>
      </p:sp>
    </p:spTree>
    <p:extLst>
      <p:ext uri="{BB962C8B-B14F-4D97-AF65-F5344CB8AC3E}">
        <p14:creationId xmlns:p14="http://schemas.microsoft.com/office/powerpoint/2010/main" val="19060740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2C06E81-A944-274A-846E-05FC98FE5E84}" type="slidenum">
              <a:rPr lang="en-US" smtClean="0"/>
              <a:t>4</a:t>
            </a:fld>
            <a:endParaRPr lang="en-US"/>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34" t="6648" r="-234" b="5593"/>
          <a:stretch/>
        </p:blipFill>
        <p:spPr>
          <a:xfrm>
            <a:off x="242047" y="0"/>
            <a:ext cx="8617989" cy="6033697"/>
          </a:xfrm>
          <a:prstGeom prst="rect">
            <a:avLst/>
          </a:prstGeom>
        </p:spPr>
      </p:pic>
    </p:spTree>
    <p:extLst>
      <p:ext uri="{BB962C8B-B14F-4D97-AF65-F5344CB8AC3E}">
        <p14:creationId xmlns:p14="http://schemas.microsoft.com/office/powerpoint/2010/main" val="20988116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8650" y="365126"/>
            <a:ext cx="8820150" cy="1019921"/>
          </a:xfrm>
        </p:spPr>
        <p:txBody>
          <a:bodyPr>
            <a:normAutofit fontScale="90000"/>
          </a:bodyPr>
          <a:lstStyle/>
          <a:p>
            <a:r>
              <a:rPr lang="en-US" sz="3600" b="1" dirty="0">
                <a:solidFill>
                  <a:srgbClr val="FF0000"/>
                </a:solidFill>
              </a:rPr>
              <a:t>Donor investments guided by </a:t>
            </a:r>
            <a:r>
              <a:rPr lang="en-US" sz="3600" b="1" dirty="0" smtClean="0">
                <a:solidFill>
                  <a:srgbClr val="FF0000"/>
                </a:solidFill>
              </a:rPr>
              <a:t>crude measures </a:t>
            </a:r>
            <a:r>
              <a:rPr lang="en-US" sz="3600" b="1" dirty="0" smtClean="0">
                <a:solidFill>
                  <a:srgbClr val="FF0000"/>
                </a:solidFill>
              </a:rPr>
              <a:t/>
            </a:r>
            <a:br>
              <a:rPr lang="en-US" sz="3600" b="1" dirty="0" smtClean="0">
                <a:solidFill>
                  <a:srgbClr val="FF0000"/>
                </a:solidFill>
              </a:rPr>
            </a:br>
            <a:r>
              <a:rPr lang="en-US" sz="3100" b="1" dirty="0" smtClean="0">
                <a:solidFill>
                  <a:srgbClr val="FF0000"/>
                </a:solidFill>
              </a:rPr>
              <a:t>(</a:t>
            </a:r>
            <a:r>
              <a:rPr lang="en-US" sz="3100" b="1" dirty="0" smtClean="0">
                <a:solidFill>
                  <a:srgbClr val="FF0000"/>
                </a:solidFill>
              </a:rPr>
              <a:t>GNI </a:t>
            </a:r>
            <a:r>
              <a:rPr lang="en-US" sz="3100" b="1" dirty="0">
                <a:solidFill>
                  <a:srgbClr val="FF0000"/>
                </a:solidFill>
              </a:rPr>
              <a:t>&amp; disease </a:t>
            </a:r>
            <a:r>
              <a:rPr lang="en-US" sz="3100" b="1" dirty="0" smtClean="0">
                <a:solidFill>
                  <a:srgbClr val="FF0000"/>
                </a:solidFill>
              </a:rPr>
              <a:t>burden)</a:t>
            </a:r>
            <a:endParaRPr lang="en-GB" sz="3100" dirty="0"/>
          </a:p>
        </p:txBody>
      </p:sp>
      <p:sp>
        <p:nvSpPr>
          <p:cNvPr id="6" name="Content Placeholder 5"/>
          <p:cNvSpPr>
            <a:spLocks noGrp="1"/>
          </p:cNvSpPr>
          <p:nvPr>
            <p:ph idx="1"/>
          </p:nvPr>
        </p:nvSpPr>
        <p:spPr>
          <a:xfrm>
            <a:off x="628650" y="1789043"/>
            <a:ext cx="7886700" cy="4784035"/>
          </a:xfrm>
        </p:spPr>
        <p:txBody>
          <a:bodyPr>
            <a:normAutofit lnSpcReduction="10000"/>
          </a:bodyPr>
          <a:lstStyle/>
          <a:p>
            <a:r>
              <a:rPr lang="en-GB" dirty="0"/>
              <a:t>Ability to pay</a:t>
            </a:r>
          </a:p>
          <a:p>
            <a:pPr lvl="1"/>
            <a:r>
              <a:rPr lang="en-GB" dirty="0"/>
              <a:t>“it’s only a matter of willingness”,  despite </a:t>
            </a:r>
            <a:r>
              <a:rPr lang="en-GB" b="1" dirty="0"/>
              <a:t>no or limited assessment of government health financing capacity and fiscal space</a:t>
            </a:r>
          </a:p>
          <a:p>
            <a:endParaRPr lang="en-GB" b="1" dirty="0" smtClean="0"/>
          </a:p>
          <a:p>
            <a:r>
              <a:rPr lang="en-GB" b="1" dirty="0" smtClean="0"/>
              <a:t>Fail </a:t>
            </a:r>
            <a:r>
              <a:rPr lang="en-GB" b="1" dirty="0"/>
              <a:t>to reflect additional factors</a:t>
            </a:r>
          </a:p>
          <a:p>
            <a:pPr lvl="1"/>
            <a:r>
              <a:rPr lang="en-GB" dirty="0"/>
              <a:t>Health needs</a:t>
            </a:r>
          </a:p>
          <a:p>
            <a:pPr lvl="1"/>
            <a:r>
              <a:rPr lang="en-GB" dirty="0"/>
              <a:t>Epidemiological trends: growing HIV incidence, </a:t>
            </a:r>
            <a:r>
              <a:rPr lang="en-GB" dirty="0" smtClean="0"/>
              <a:t>flat-lined/increased </a:t>
            </a:r>
            <a:r>
              <a:rPr lang="en-GB" dirty="0"/>
              <a:t>mortality</a:t>
            </a:r>
          </a:p>
          <a:p>
            <a:pPr lvl="1"/>
            <a:r>
              <a:rPr lang="en-GB" dirty="0"/>
              <a:t>Needs of key populations </a:t>
            </a:r>
          </a:p>
          <a:p>
            <a:pPr lvl="1"/>
            <a:r>
              <a:rPr lang="en-GB" dirty="0"/>
              <a:t>Willingness to </a:t>
            </a:r>
            <a:r>
              <a:rPr lang="en-GB" dirty="0" smtClean="0"/>
              <a:t>pay</a:t>
            </a:r>
          </a:p>
          <a:p>
            <a:pPr lvl="1"/>
            <a:r>
              <a:rPr lang="en-GB" dirty="0" smtClean="0"/>
              <a:t>Simultaneous </a:t>
            </a:r>
            <a:r>
              <a:rPr lang="en-GB" dirty="0"/>
              <a:t>transitions outside of HIV (GAVI, etc.)</a:t>
            </a:r>
          </a:p>
          <a:p>
            <a:endParaRPr lang="en-GB" dirty="0"/>
          </a:p>
          <a:p>
            <a:endParaRPr lang="en-GB" dirty="0"/>
          </a:p>
          <a:p>
            <a:endParaRPr lang="en-GB" dirty="0"/>
          </a:p>
        </p:txBody>
      </p:sp>
      <p:sp>
        <p:nvSpPr>
          <p:cNvPr id="4" name="Slide Number Placeholder 3"/>
          <p:cNvSpPr>
            <a:spLocks noGrp="1"/>
          </p:cNvSpPr>
          <p:nvPr>
            <p:ph type="sldNum" sz="quarter" idx="12"/>
          </p:nvPr>
        </p:nvSpPr>
        <p:spPr/>
        <p:txBody>
          <a:bodyPr/>
          <a:lstStyle/>
          <a:p>
            <a:fld id="{32C06E81-A944-274A-846E-05FC98FE5E84}" type="slidenum">
              <a:rPr lang="en-US" smtClean="0"/>
              <a:t>5</a:t>
            </a:fld>
            <a:endParaRPr lang="en-US"/>
          </a:p>
        </p:txBody>
      </p:sp>
    </p:spTree>
    <p:extLst>
      <p:ext uri="{BB962C8B-B14F-4D97-AF65-F5344CB8AC3E}">
        <p14:creationId xmlns:p14="http://schemas.microsoft.com/office/powerpoint/2010/main" val="5749032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8650" y="365126"/>
            <a:ext cx="8210550" cy="1019921"/>
          </a:xfrm>
        </p:spPr>
        <p:txBody>
          <a:bodyPr>
            <a:normAutofit fontScale="90000"/>
          </a:bodyPr>
          <a:lstStyle/>
          <a:p>
            <a:r>
              <a:rPr lang="en-US" sz="3600" b="1" dirty="0">
                <a:solidFill>
                  <a:srgbClr val="FF0000"/>
                </a:solidFill>
              </a:rPr>
              <a:t>Donor investments guided by </a:t>
            </a:r>
            <a:r>
              <a:rPr lang="en-US" sz="3600" b="1" dirty="0" smtClean="0">
                <a:solidFill>
                  <a:srgbClr val="FF0000"/>
                </a:solidFill>
              </a:rPr>
              <a:t>crude measures </a:t>
            </a:r>
            <a:r>
              <a:rPr lang="en-US" sz="3100" b="1" dirty="0" smtClean="0">
                <a:solidFill>
                  <a:srgbClr val="FF0000"/>
                </a:solidFill>
              </a:rPr>
              <a:t>(GNI </a:t>
            </a:r>
            <a:r>
              <a:rPr lang="en-US" sz="3100" b="1" dirty="0">
                <a:solidFill>
                  <a:srgbClr val="FF0000"/>
                </a:solidFill>
              </a:rPr>
              <a:t>&amp; disease </a:t>
            </a:r>
            <a:r>
              <a:rPr lang="en-US" sz="3100" b="1" dirty="0" smtClean="0">
                <a:solidFill>
                  <a:srgbClr val="FF0000"/>
                </a:solidFill>
              </a:rPr>
              <a:t>burden)</a:t>
            </a:r>
            <a:endParaRPr lang="en-GB" sz="3100" dirty="0"/>
          </a:p>
        </p:txBody>
      </p:sp>
      <p:sp>
        <p:nvSpPr>
          <p:cNvPr id="6" name="Content Placeholder 5"/>
          <p:cNvSpPr>
            <a:spLocks noGrp="1"/>
          </p:cNvSpPr>
          <p:nvPr>
            <p:ph idx="1"/>
          </p:nvPr>
        </p:nvSpPr>
        <p:spPr>
          <a:xfrm>
            <a:off x="628650" y="1519308"/>
            <a:ext cx="7886700" cy="4837043"/>
          </a:xfrm>
        </p:spPr>
        <p:txBody>
          <a:bodyPr>
            <a:normAutofit/>
          </a:bodyPr>
          <a:lstStyle/>
          <a:p>
            <a:r>
              <a:rPr lang="en-GB" dirty="0" smtClean="0"/>
              <a:t>Negative </a:t>
            </a:r>
            <a:r>
              <a:rPr lang="en-GB" dirty="0"/>
              <a:t>knock-on </a:t>
            </a:r>
            <a:r>
              <a:rPr lang="en-GB" dirty="0" smtClean="0"/>
              <a:t>effects</a:t>
            </a:r>
          </a:p>
          <a:p>
            <a:pPr lvl="1"/>
            <a:r>
              <a:rPr lang="en-GB" dirty="0" smtClean="0"/>
              <a:t>GFATM </a:t>
            </a:r>
            <a:r>
              <a:rPr lang="en-GB" dirty="0"/>
              <a:t>eligibility </a:t>
            </a:r>
            <a:r>
              <a:rPr lang="en-GB" dirty="0" smtClean="0"/>
              <a:t>defines scope of licensing </a:t>
            </a:r>
            <a:r>
              <a:rPr lang="en-GB" dirty="0"/>
              <a:t>deals to the MPP, </a:t>
            </a:r>
            <a:r>
              <a:rPr lang="en-GB" dirty="0" smtClean="0"/>
              <a:t>eligibility for access </a:t>
            </a:r>
            <a:r>
              <a:rPr lang="en-GB" dirty="0"/>
              <a:t>prices, etc.</a:t>
            </a:r>
          </a:p>
          <a:p>
            <a:r>
              <a:rPr lang="en-GB" dirty="0" smtClean="0"/>
              <a:t>Reality check </a:t>
            </a:r>
            <a:r>
              <a:rPr lang="en-GB" dirty="0" smtClean="0">
                <a:sym typeface="Wingdings"/>
              </a:rPr>
              <a:t> </a:t>
            </a:r>
          </a:p>
          <a:p>
            <a:pPr lvl="1"/>
            <a:r>
              <a:rPr lang="en-GB" dirty="0" smtClean="0">
                <a:sym typeface="Wingdings"/>
              </a:rPr>
              <a:t>New MICs: </a:t>
            </a:r>
            <a:r>
              <a:rPr lang="en-GB" dirty="0"/>
              <a:t>Kenya-Bangladesh, Myanmar- Congo Brazzaville- Mauretania- </a:t>
            </a:r>
            <a:r>
              <a:rPr lang="en-GB" dirty="0" smtClean="0"/>
              <a:t>Nigeria</a:t>
            </a:r>
          </a:p>
          <a:p>
            <a:pPr lvl="1"/>
            <a:r>
              <a:rPr lang="en-GB" dirty="0" smtClean="0"/>
              <a:t>LICs (</a:t>
            </a:r>
            <a:r>
              <a:rPr lang="en-GB" dirty="0" err="1" smtClean="0"/>
              <a:t>e.g</a:t>
            </a:r>
            <a:r>
              <a:rPr lang="en-GB" dirty="0" smtClean="0"/>
              <a:t> in WCA) facing decrease </a:t>
            </a:r>
            <a:r>
              <a:rPr lang="en-GB" dirty="0"/>
              <a:t>of </a:t>
            </a:r>
            <a:r>
              <a:rPr lang="en-GB" dirty="0" smtClean="0"/>
              <a:t>donor funding</a:t>
            </a:r>
          </a:p>
          <a:p>
            <a:pPr lvl="1"/>
            <a:r>
              <a:rPr lang="en-GB" dirty="0"/>
              <a:t>Premature transitions undermine hard-won gains </a:t>
            </a:r>
            <a:r>
              <a:rPr lang="en-GB" dirty="0" smtClean="0"/>
              <a:t>&amp; result </a:t>
            </a:r>
            <a:r>
              <a:rPr lang="en-GB" dirty="0"/>
              <a:t>in health care </a:t>
            </a:r>
            <a:r>
              <a:rPr lang="en-GB" dirty="0" smtClean="0"/>
              <a:t>gaps</a:t>
            </a:r>
            <a:endParaRPr lang="en-GB" b="1" dirty="0" smtClean="0">
              <a:solidFill>
                <a:srgbClr val="FF0000"/>
              </a:solidFill>
            </a:endParaRPr>
          </a:p>
          <a:p>
            <a:endParaRPr lang="en-GB" dirty="0"/>
          </a:p>
          <a:p>
            <a:endParaRPr lang="en-GB" dirty="0"/>
          </a:p>
          <a:p>
            <a:endParaRPr lang="en-GB" dirty="0"/>
          </a:p>
        </p:txBody>
      </p:sp>
      <p:sp>
        <p:nvSpPr>
          <p:cNvPr id="4" name="Slide Number Placeholder 3"/>
          <p:cNvSpPr>
            <a:spLocks noGrp="1"/>
          </p:cNvSpPr>
          <p:nvPr>
            <p:ph type="sldNum" sz="quarter" idx="12"/>
          </p:nvPr>
        </p:nvSpPr>
        <p:spPr/>
        <p:txBody>
          <a:bodyPr/>
          <a:lstStyle/>
          <a:p>
            <a:fld id="{32C06E81-A944-274A-846E-05FC98FE5E84}" type="slidenum">
              <a:rPr lang="en-US" smtClean="0"/>
              <a:t>6</a:t>
            </a:fld>
            <a:endParaRPr lang="en-US"/>
          </a:p>
        </p:txBody>
      </p:sp>
    </p:spTree>
    <p:extLst>
      <p:ext uri="{BB962C8B-B14F-4D97-AF65-F5344CB8AC3E}">
        <p14:creationId xmlns:p14="http://schemas.microsoft.com/office/powerpoint/2010/main" val="11324210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b="1" dirty="0" smtClean="0">
                <a:solidFill>
                  <a:srgbClr val="FF0000"/>
                </a:solidFill>
              </a:rPr>
              <a:t>What falls away</a:t>
            </a:r>
            <a:endParaRPr lang="en-GB" b="1" dirty="0">
              <a:solidFill>
                <a:srgbClr val="FF0000"/>
              </a:solidFill>
            </a:endParaRPr>
          </a:p>
        </p:txBody>
      </p:sp>
      <p:sp>
        <p:nvSpPr>
          <p:cNvPr id="6" name="Content Placeholder 5"/>
          <p:cNvSpPr>
            <a:spLocks noGrp="1"/>
          </p:cNvSpPr>
          <p:nvPr>
            <p:ph idx="1"/>
          </p:nvPr>
        </p:nvSpPr>
        <p:spPr/>
        <p:txBody>
          <a:bodyPr/>
          <a:lstStyle/>
          <a:p>
            <a:r>
              <a:rPr lang="en-GB" dirty="0" smtClean="0"/>
              <a:t>Services for key </a:t>
            </a:r>
            <a:r>
              <a:rPr lang="en-GB" dirty="0" smtClean="0"/>
              <a:t>populations</a:t>
            </a:r>
          </a:p>
          <a:p>
            <a:pPr lvl="1"/>
            <a:r>
              <a:rPr lang="en-GB" dirty="0" smtClean="0"/>
              <a:t>80% of new HIV infections outsid</a:t>
            </a:r>
            <a:r>
              <a:rPr lang="en-GB" dirty="0" smtClean="0"/>
              <a:t>e of SSA</a:t>
            </a:r>
          </a:p>
          <a:p>
            <a:pPr lvl="1"/>
            <a:r>
              <a:rPr lang="en-GB" dirty="0" smtClean="0"/>
              <a:t>We still need ring-fenced funding to ENCOURAGE governments to do the right thing</a:t>
            </a:r>
            <a:endParaRPr lang="en-GB" dirty="0" smtClean="0"/>
          </a:p>
          <a:p>
            <a:r>
              <a:rPr lang="en-GB" dirty="0"/>
              <a:t>Peer-run services for key populations</a:t>
            </a:r>
          </a:p>
          <a:p>
            <a:r>
              <a:rPr lang="en-GB" dirty="0" smtClean="0"/>
              <a:t>Community-based services and support</a:t>
            </a:r>
          </a:p>
          <a:p>
            <a:r>
              <a:rPr lang="en-GB" dirty="0" smtClean="0"/>
              <a:t> Outreach and adherence support</a:t>
            </a:r>
          </a:p>
          <a:p>
            <a:endParaRPr lang="en-GB" dirty="0" smtClean="0"/>
          </a:p>
          <a:p>
            <a:endParaRPr lang="en-GB" dirty="0"/>
          </a:p>
        </p:txBody>
      </p:sp>
      <p:sp>
        <p:nvSpPr>
          <p:cNvPr id="4" name="Slide Number Placeholder 3"/>
          <p:cNvSpPr>
            <a:spLocks noGrp="1"/>
          </p:cNvSpPr>
          <p:nvPr>
            <p:ph type="sldNum" sz="quarter" idx="12"/>
          </p:nvPr>
        </p:nvSpPr>
        <p:spPr/>
        <p:txBody>
          <a:bodyPr/>
          <a:lstStyle/>
          <a:p>
            <a:fld id="{32C06E81-A944-274A-846E-05FC98FE5E84}" type="slidenum">
              <a:rPr lang="en-US" smtClean="0"/>
              <a:t>7</a:t>
            </a:fld>
            <a:endParaRPr lang="en-US"/>
          </a:p>
        </p:txBody>
      </p:sp>
    </p:spTree>
    <p:extLst>
      <p:ext uri="{BB962C8B-B14F-4D97-AF65-F5344CB8AC3E}">
        <p14:creationId xmlns:p14="http://schemas.microsoft.com/office/powerpoint/2010/main" val="9635943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20" name="Straight Arrow Connector 19"/>
          <p:cNvCxnSpPr/>
          <p:nvPr/>
        </p:nvCxnSpPr>
        <p:spPr>
          <a:xfrm flipV="1">
            <a:off x="4490906" y="4991099"/>
            <a:ext cx="0" cy="687509"/>
          </a:xfrm>
          <a:prstGeom prst="straightConnector1">
            <a:avLst/>
          </a:prstGeom>
          <a:ln w="76200">
            <a:solidFill>
              <a:srgbClr val="C0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7951808" y="4991099"/>
            <a:ext cx="16735" cy="622300"/>
          </a:xfrm>
          <a:prstGeom prst="straightConnector1">
            <a:avLst/>
          </a:prstGeom>
          <a:ln w="76200">
            <a:solidFill>
              <a:srgbClr val="C0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stretch>
            <a:fillRect/>
          </a:stretch>
        </p:blipFill>
        <p:spPr>
          <a:xfrm>
            <a:off x="0" y="136003"/>
            <a:ext cx="9144000" cy="4855096"/>
          </a:xfrm>
          <a:prstGeom prst="rect">
            <a:avLst/>
          </a:prstGeom>
        </p:spPr>
      </p:pic>
      <p:sp>
        <p:nvSpPr>
          <p:cNvPr id="2" name="Rounded Rectangle 1"/>
          <p:cNvSpPr/>
          <p:nvPr/>
        </p:nvSpPr>
        <p:spPr>
          <a:xfrm>
            <a:off x="630002" y="5613400"/>
            <a:ext cx="2232467" cy="1150026"/>
          </a:xfrm>
          <a:prstGeom prst="roundRect">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800" b="1" dirty="0" smtClean="0"/>
              <a:t>Peer </a:t>
            </a:r>
            <a:r>
              <a:rPr lang="fr-BE" sz="2800" b="1" dirty="0" err="1" smtClean="0"/>
              <a:t>outreach</a:t>
            </a:r>
            <a:r>
              <a:rPr lang="fr-BE" sz="2800" b="1" dirty="0" smtClean="0"/>
              <a:t>, HTC </a:t>
            </a:r>
            <a:endParaRPr lang="fr-BE" sz="2800" b="1" dirty="0"/>
          </a:p>
        </p:txBody>
      </p:sp>
      <p:cxnSp>
        <p:nvCxnSpPr>
          <p:cNvPr id="5" name="Straight Arrow Connector 4"/>
          <p:cNvCxnSpPr>
            <a:stCxn id="2" idx="0"/>
          </p:cNvCxnSpPr>
          <p:nvPr/>
        </p:nvCxnSpPr>
        <p:spPr>
          <a:xfrm flipH="1" flipV="1">
            <a:off x="1544404" y="4910424"/>
            <a:ext cx="201832" cy="702976"/>
          </a:xfrm>
          <a:prstGeom prst="straightConnector1">
            <a:avLst/>
          </a:prstGeom>
          <a:ln w="76200">
            <a:solidFill>
              <a:srgbClr val="C0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3225743" y="5516268"/>
            <a:ext cx="2146501" cy="1143000"/>
          </a:xfrm>
          <a:prstGeom prst="roundRect">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400" b="1" dirty="0" smtClean="0"/>
              <a:t>ART initiation </a:t>
            </a:r>
            <a:r>
              <a:rPr lang="fr-BE" sz="2400" b="1" dirty="0" err="1" smtClean="0"/>
              <a:t>counselling</a:t>
            </a:r>
            <a:endParaRPr lang="fr-BE" sz="2400" b="1" dirty="0"/>
          </a:p>
        </p:txBody>
      </p:sp>
      <p:sp>
        <p:nvSpPr>
          <p:cNvPr id="26" name="Rounded Rectangle 25"/>
          <p:cNvSpPr/>
          <p:nvPr/>
        </p:nvSpPr>
        <p:spPr>
          <a:xfrm>
            <a:off x="5466129" y="5562600"/>
            <a:ext cx="1769447" cy="1200826"/>
          </a:xfrm>
          <a:prstGeom prst="roundRect">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400" b="1" dirty="0" smtClean="0"/>
              <a:t>Alternative </a:t>
            </a:r>
            <a:r>
              <a:rPr lang="fr-BE" sz="2400" b="1" dirty="0" err="1" smtClean="0"/>
              <a:t>refill</a:t>
            </a:r>
            <a:r>
              <a:rPr lang="fr-BE" sz="2400" b="1" dirty="0" smtClean="0"/>
              <a:t> </a:t>
            </a:r>
            <a:r>
              <a:rPr lang="fr-BE" sz="2400" b="1" dirty="0" err="1" smtClean="0"/>
              <a:t>models</a:t>
            </a:r>
            <a:endParaRPr lang="fr-BE" sz="2400" b="1" dirty="0"/>
          </a:p>
        </p:txBody>
      </p:sp>
      <p:sp>
        <p:nvSpPr>
          <p:cNvPr id="27" name="Rounded Rectangle 26"/>
          <p:cNvSpPr/>
          <p:nvPr/>
        </p:nvSpPr>
        <p:spPr>
          <a:xfrm>
            <a:off x="7383780" y="5424477"/>
            <a:ext cx="1760220" cy="1353710"/>
          </a:xfrm>
          <a:prstGeom prst="roundRect">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000" b="1" dirty="0" err="1" smtClean="0"/>
              <a:t>Tracing</a:t>
            </a:r>
            <a:r>
              <a:rPr lang="fr-BE" sz="2000" b="1" dirty="0" smtClean="0"/>
              <a:t>, </a:t>
            </a:r>
            <a:r>
              <a:rPr lang="fr-BE" sz="2000" b="1" dirty="0" err="1"/>
              <a:t>e</a:t>
            </a:r>
            <a:r>
              <a:rPr lang="fr-BE" sz="2000" b="1" dirty="0" err="1" smtClean="0"/>
              <a:t>nhanced</a:t>
            </a:r>
            <a:r>
              <a:rPr lang="fr-BE" sz="2000" b="1" dirty="0" smtClean="0"/>
              <a:t> </a:t>
            </a:r>
            <a:r>
              <a:rPr lang="fr-BE" sz="2000" b="1" dirty="0" err="1" smtClean="0"/>
              <a:t>adherence</a:t>
            </a:r>
            <a:r>
              <a:rPr lang="fr-BE" sz="2000" b="1" dirty="0" smtClean="0"/>
              <a:t> </a:t>
            </a:r>
            <a:r>
              <a:rPr lang="fr-BE" sz="2000" b="1" dirty="0" err="1" smtClean="0"/>
              <a:t>counselling</a:t>
            </a:r>
            <a:endParaRPr lang="fr-BE" sz="2000" b="1" dirty="0"/>
          </a:p>
        </p:txBody>
      </p:sp>
      <p:cxnSp>
        <p:nvCxnSpPr>
          <p:cNvPr id="28" name="Straight Arrow Connector 27"/>
          <p:cNvCxnSpPr/>
          <p:nvPr/>
        </p:nvCxnSpPr>
        <p:spPr>
          <a:xfrm flipV="1">
            <a:off x="6438900" y="4991099"/>
            <a:ext cx="563784" cy="571501"/>
          </a:xfrm>
          <a:prstGeom prst="straightConnector1">
            <a:avLst/>
          </a:prstGeom>
          <a:ln w="76200">
            <a:solidFill>
              <a:srgbClr val="C0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0" y="6567100"/>
            <a:ext cx="1026243" cy="276999"/>
          </a:xfrm>
          <a:prstGeom prst="rect">
            <a:avLst/>
          </a:prstGeom>
          <a:noFill/>
        </p:spPr>
        <p:txBody>
          <a:bodyPr wrap="none" rtlCol="0">
            <a:spAutoFit/>
          </a:bodyPr>
          <a:lstStyle/>
          <a:p>
            <a:r>
              <a:rPr lang="en-GB" sz="1200" dirty="0" smtClean="0"/>
              <a:t>UNAIDS 2018</a:t>
            </a:r>
            <a:endParaRPr lang="en-GB" sz="1200" dirty="0"/>
          </a:p>
        </p:txBody>
      </p:sp>
      <p:sp>
        <p:nvSpPr>
          <p:cNvPr id="12" name="Title 1"/>
          <p:cNvSpPr>
            <a:spLocks noGrp="1"/>
          </p:cNvSpPr>
          <p:nvPr>
            <p:ph type="title"/>
          </p:nvPr>
        </p:nvSpPr>
        <p:spPr>
          <a:xfrm>
            <a:off x="97163" y="83757"/>
            <a:ext cx="3654566" cy="522380"/>
          </a:xfrm>
          <a:solidFill>
            <a:schemeClr val="bg1"/>
          </a:solidFill>
        </p:spPr>
        <p:txBody>
          <a:bodyPr>
            <a:normAutofit fontScale="90000"/>
          </a:bodyPr>
          <a:lstStyle/>
          <a:p>
            <a:r>
              <a:rPr lang="en-GB" sz="3200" b="1" dirty="0" smtClean="0">
                <a:solidFill>
                  <a:srgbClr val="FF0000"/>
                </a:solidFill>
              </a:rPr>
              <a:t>What </a:t>
            </a:r>
            <a:r>
              <a:rPr lang="en-GB" sz="3200" b="1" smtClean="0">
                <a:solidFill>
                  <a:srgbClr val="FF0000"/>
                </a:solidFill>
              </a:rPr>
              <a:t>falls away</a:t>
            </a:r>
            <a:endParaRPr lang="en-GB" sz="3200" b="1" dirty="0">
              <a:solidFill>
                <a:srgbClr val="FF0000"/>
              </a:solidFill>
            </a:endParaRPr>
          </a:p>
        </p:txBody>
      </p:sp>
      <p:sp>
        <p:nvSpPr>
          <p:cNvPr id="7" name="Dodecagon 6"/>
          <p:cNvSpPr/>
          <p:nvPr/>
        </p:nvSpPr>
        <p:spPr>
          <a:xfrm>
            <a:off x="7242048" y="2050889"/>
            <a:ext cx="795528" cy="719743"/>
          </a:xfrm>
          <a:prstGeom prst="dodec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bg1"/>
                </a:solidFill>
              </a:rPr>
              <a:t>9.4 </a:t>
            </a:r>
            <a:r>
              <a:rPr lang="en-GB" sz="1400" b="1" dirty="0" err="1" smtClean="0">
                <a:solidFill>
                  <a:schemeClr val="bg1"/>
                </a:solidFill>
              </a:rPr>
              <a:t>mn</a:t>
            </a:r>
            <a:endParaRPr lang="en-GB" sz="1400" b="1" dirty="0">
              <a:solidFill>
                <a:schemeClr val="bg1"/>
              </a:solidFill>
            </a:endParaRPr>
          </a:p>
        </p:txBody>
      </p:sp>
      <p:sp>
        <p:nvSpPr>
          <p:cNvPr id="15" name="Dodecagon 14"/>
          <p:cNvSpPr/>
          <p:nvPr/>
        </p:nvSpPr>
        <p:spPr>
          <a:xfrm>
            <a:off x="4183380" y="1700161"/>
            <a:ext cx="795528" cy="719743"/>
          </a:xfrm>
          <a:prstGeom prst="dodec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bg1"/>
                </a:solidFill>
              </a:rPr>
              <a:t>8.2 </a:t>
            </a:r>
            <a:r>
              <a:rPr lang="en-GB" sz="1400" b="1" dirty="0" err="1" smtClean="0">
                <a:solidFill>
                  <a:schemeClr val="bg1"/>
                </a:solidFill>
              </a:rPr>
              <a:t>mn</a:t>
            </a:r>
            <a:endParaRPr lang="en-GB" sz="1400" b="1" dirty="0">
              <a:solidFill>
                <a:schemeClr val="bg1"/>
              </a:solidFill>
            </a:endParaRPr>
          </a:p>
        </p:txBody>
      </p:sp>
      <p:sp>
        <p:nvSpPr>
          <p:cNvPr id="16" name="Dodecagon 15"/>
          <p:cNvSpPr/>
          <p:nvPr/>
        </p:nvSpPr>
        <p:spPr>
          <a:xfrm>
            <a:off x="1216151" y="1316736"/>
            <a:ext cx="704089" cy="640080"/>
          </a:xfrm>
          <a:prstGeom prst="dodec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smtClean="0">
                <a:solidFill>
                  <a:schemeClr val="bg1"/>
                </a:solidFill>
              </a:rPr>
              <a:t>5.7 </a:t>
            </a:r>
            <a:r>
              <a:rPr lang="en-GB" sz="1100" b="1" dirty="0" err="1" smtClean="0">
                <a:solidFill>
                  <a:schemeClr val="bg1"/>
                </a:solidFill>
              </a:rPr>
              <a:t>mn</a:t>
            </a:r>
            <a:endParaRPr lang="en-GB" sz="1100" b="1" dirty="0">
              <a:solidFill>
                <a:schemeClr val="bg1"/>
              </a:solidFill>
            </a:endParaRPr>
          </a:p>
        </p:txBody>
      </p:sp>
      <p:sp>
        <p:nvSpPr>
          <p:cNvPr id="3" name="TextBox 2"/>
          <p:cNvSpPr txBox="1"/>
          <p:nvPr/>
        </p:nvSpPr>
        <p:spPr>
          <a:xfrm>
            <a:off x="3558775" y="136003"/>
            <a:ext cx="4260008" cy="646331"/>
          </a:xfrm>
          <a:prstGeom prst="rect">
            <a:avLst/>
          </a:prstGeom>
          <a:noFill/>
        </p:spPr>
        <p:txBody>
          <a:bodyPr wrap="square" rtlCol="0">
            <a:spAutoFit/>
          </a:bodyPr>
          <a:lstStyle/>
          <a:p>
            <a:r>
              <a:rPr lang="en-GB" b="1" dirty="0" smtClean="0"/>
              <a:t>KERSTIN, WHAT DO YOU WANT ME TO DO </a:t>
            </a:r>
            <a:r>
              <a:rPr lang="mr-IN" b="1" dirty="0" smtClean="0"/>
              <a:t>–</a:t>
            </a:r>
            <a:r>
              <a:rPr lang="en-GB" b="1" dirty="0" smtClean="0"/>
              <a:t> REMOVE THIS SLIDE ENTIRELY?</a:t>
            </a:r>
            <a:endParaRPr lang="en-GB" b="1" dirty="0"/>
          </a:p>
        </p:txBody>
      </p:sp>
    </p:spTree>
    <p:extLst>
      <p:ext uri="{BB962C8B-B14F-4D97-AF65-F5344CB8AC3E}">
        <p14:creationId xmlns:p14="http://schemas.microsoft.com/office/powerpoint/2010/main" val="982335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b="1" dirty="0">
                <a:solidFill>
                  <a:srgbClr val="FF0000"/>
                </a:solidFill>
                <a:latin typeface="Arial"/>
                <a:ea typeface="Arial"/>
                <a:cs typeface="Arial"/>
                <a:sym typeface="Arial"/>
              </a:rPr>
              <a:t>Co-financing of commodities</a:t>
            </a:r>
            <a:endParaRPr lang="en-GB" b="1" dirty="0">
              <a:solidFill>
                <a:srgbClr val="FF0000"/>
              </a:solidFill>
            </a:endParaRPr>
          </a:p>
        </p:txBody>
      </p:sp>
      <p:sp>
        <p:nvSpPr>
          <p:cNvPr id="3" name="Content Placeholder 2"/>
          <p:cNvSpPr>
            <a:spLocks noGrp="1"/>
          </p:cNvSpPr>
          <p:nvPr>
            <p:ph idx="1"/>
          </p:nvPr>
        </p:nvSpPr>
        <p:spPr>
          <a:xfrm>
            <a:off x="628650" y="1690690"/>
            <a:ext cx="7886700" cy="4486274"/>
          </a:xfrm>
        </p:spPr>
        <p:txBody>
          <a:bodyPr>
            <a:noAutofit/>
          </a:bodyPr>
          <a:lstStyle/>
          <a:p>
            <a:pPr marL="0" indent="0">
              <a:buNone/>
            </a:pPr>
            <a:r>
              <a:rPr lang="en" sz="2200" dirty="0">
                <a:solidFill>
                  <a:srgbClr val="000000"/>
                </a:solidFill>
              </a:rPr>
              <a:t>The Global Fund (GFATM) Sustainability, Transitions and Co-Financing policy </a:t>
            </a:r>
            <a:r>
              <a:rPr lang="en" sz="2200" b="1" dirty="0" smtClean="0">
                <a:solidFill>
                  <a:srgbClr val="000000"/>
                </a:solidFill>
              </a:rPr>
              <a:t>co-financing requirements apply to ALL </a:t>
            </a:r>
            <a:r>
              <a:rPr lang="en" sz="2200" b="1" dirty="0" smtClean="0">
                <a:solidFill>
                  <a:srgbClr val="000000"/>
                </a:solidFill>
              </a:rPr>
              <a:t>countries</a:t>
            </a:r>
            <a:r>
              <a:rPr lang="en-US" sz="2200" dirty="0" smtClean="0">
                <a:solidFill>
                  <a:srgbClr val="000000"/>
                </a:solidFill>
              </a:rPr>
              <a:t>:</a:t>
            </a:r>
            <a:endParaRPr lang="en" sz="2200" dirty="0">
              <a:solidFill>
                <a:srgbClr val="000000"/>
              </a:solidFill>
            </a:endParaRPr>
          </a:p>
          <a:p>
            <a:pPr marL="514350" indent="-514350">
              <a:buAutoNum type="alphaLcParenR"/>
            </a:pPr>
            <a:r>
              <a:rPr lang="en" sz="2200" dirty="0" smtClean="0">
                <a:solidFill>
                  <a:srgbClr val="000000"/>
                </a:solidFill>
              </a:rPr>
              <a:t>progressive </a:t>
            </a:r>
            <a:r>
              <a:rPr lang="en" sz="2200" dirty="0">
                <a:solidFill>
                  <a:srgbClr val="000000"/>
                </a:solidFill>
              </a:rPr>
              <a:t>and general increase in government expenditure on health</a:t>
            </a:r>
            <a:r>
              <a:rPr lang="en" sz="2200" dirty="0" smtClean="0">
                <a:solidFill>
                  <a:srgbClr val="000000"/>
                </a:solidFill>
              </a:rPr>
              <a:t>;</a:t>
            </a:r>
            <a:endParaRPr lang="en" sz="2200" dirty="0">
              <a:solidFill>
                <a:srgbClr val="000000"/>
              </a:solidFill>
            </a:endParaRPr>
          </a:p>
          <a:p>
            <a:pPr marL="0" indent="0">
              <a:buNone/>
            </a:pPr>
            <a:r>
              <a:rPr lang="en" sz="2200" dirty="0" smtClean="0">
                <a:solidFill>
                  <a:srgbClr val="000000"/>
                </a:solidFill>
              </a:rPr>
              <a:t>b</a:t>
            </a:r>
            <a:r>
              <a:rPr lang="en" sz="2200" dirty="0">
                <a:solidFill>
                  <a:srgbClr val="000000"/>
                </a:solidFill>
              </a:rPr>
              <a:t>) increased co-financing (uptake) of GFATM supported programs, focusing on recurrent costs of key program components, including “recurrent human resource associated costs, </a:t>
            </a:r>
            <a:r>
              <a:rPr lang="en" sz="2200" b="1" dirty="0">
                <a:solidFill>
                  <a:srgbClr val="FF0000"/>
                </a:solidFill>
              </a:rPr>
              <a:t>procurement of essential drugs and commodities for the three diseases</a:t>
            </a:r>
            <a:r>
              <a:rPr lang="en" sz="2200" dirty="0">
                <a:solidFill>
                  <a:srgbClr val="000000"/>
                </a:solidFill>
              </a:rPr>
              <a:t>, and rights based programs for key and vulnerable populations, which are in line with epidemiological context and </a:t>
            </a:r>
            <a:r>
              <a:rPr lang="en" sz="2200" dirty="0">
                <a:solidFill>
                  <a:srgbClr val="FF0000"/>
                </a:solidFill>
              </a:rPr>
              <a:t>informed by evidence as appropriate</a:t>
            </a:r>
            <a:r>
              <a:rPr lang="en" sz="2200" dirty="0" smtClean="0">
                <a:solidFill>
                  <a:srgbClr val="000000"/>
                </a:solidFill>
              </a:rPr>
              <a:t>”</a:t>
            </a:r>
            <a:endParaRPr lang="en-US" sz="2200" dirty="0" smtClean="0">
              <a:solidFill>
                <a:srgbClr val="000000"/>
              </a:solidFill>
            </a:endParaRPr>
          </a:p>
          <a:p>
            <a:pPr marL="0" indent="0">
              <a:buNone/>
            </a:pPr>
            <a:endParaRPr lang="en" sz="2200" dirty="0">
              <a:solidFill>
                <a:srgbClr val="000000"/>
              </a:solidFill>
            </a:endParaRPr>
          </a:p>
          <a:p>
            <a:pPr marL="0" indent="0">
              <a:spcAft>
                <a:spcPts val="1600"/>
              </a:spcAft>
              <a:buNone/>
            </a:pPr>
            <a:r>
              <a:rPr lang="en-US" sz="2200" dirty="0" smtClean="0"/>
              <a:t>[Of course, governments have been procuring some drugs themselves </a:t>
            </a:r>
            <a:r>
              <a:rPr lang="mr-IN" sz="2200" dirty="0" smtClean="0"/>
              <a:t>–</a:t>
            </a:r>
            <a:r>
              <a:rPr lang="en-US" sz="2200" dirty="0" smtClean="0"/>
              <a:t> especially for TB]</a:t>
            </a:r>
          </a:p>
          <a:p>
            <a:pPr marL="0" indent="0">
              <a:spcAft>
                <a:spcPts val="1600"/>
              </a:spcAft>
              <a:buNone/>
            </a:pPr>
            <a:endParaRPr lang="en" sz="2200" dirty="0"/>
          </a:p>
          <a:p>
            <a:endParaRPr lang="en-GB" sz="2200" dirty="0"/>
          </a:p>
        </p:txBody>
      </p:sp>
      <p:sp>
        <p:nvSpPr>
          <p:cNvPr id="4" name="Slide Number Placeholder 3"/>
          <p:cNvSpPr>
            <a:spLocks noGrp="1"/>
          </p:cNvSpPr>
          <p:nvPr>
            <p:ph type="sldNum" sz="quarter" idx="12"/>
          </p:nvPr>
        </p:nvSpPr>
        <p:spPr/>
        <p:txBody>
          <a:bodyPr/>
          <a:lstStyle/>
          <a:p>
            <a:fld id="{32C06E81-A944-274A-846E-05FC98FE5E84}" type="slidenum">
              <a:rPr lang="en-US" smtClean="0"/>
              <a:t>9</a:t>
            </a:fld>
            <a:endParaRPr lang="en-US"/>
          </a:p>
        </p:txBody>
      </p:sp>
    </p:spTree>
    <p:extLst>
      <p:ext uri="{BB962C8B-B14F-4D97-AF65-F5344CB8AC3E}">
        <p14:creationId xmlns:p14="http://schemas.microsoft.com/office/powerpoint/2010/main" val="8226259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6564</TotalTime>
  <Words>3616</Words>
  <Application>Microsoft Macintosh PowerPoint</Application>
  <PresentationFormat>On-screen Show (4:3)</PresentationFormat>
  <Paragraphs>407</Paragraphs>
  <Slides>23</Slides>
  <Notes>18</Notes>
  <HiddenSlides>3</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 Rounded MT Bold</vt:lpstr>
      <vt:lpstr>Avenir Book</vt:lpstr>
      <vt:lpstr>Avenir Light</vt:lpstr>
      <vt:lpstr>Calibri</vt:lpstr>
      <vt:lpstr>Calibri Light</vt:lpstr>
      <vt:lpstr>Mangal</vt:lpstr>
      <vt:lpstr>Wingdings</vt:lpstr>
      <vt:lpstr>Arial</vt:lpstr>
      <vt:lpstr>Office Theme</vt:lpstr>
      <vt:lpstr>What Happens to HIV Programs When Donors Leave?   The GFATM procurement cliff  </vt:lpstr>
      <vt:lpstr>PowerPoint Presentation</vt:lpstr>
      <vt:lpstr>GFATM </vt:lpstr>
      <vt:lpstr>PowerPoint Presentation</vt:lpstr>
      <vt:lpstr>Donor investments guided by crude measures  (GNI &amp; disease burden)</vt:lpstr>
      <vt:lpstr>Donor investments guided by crude measures (GNI &amp; disease burden)</vt:lpstr>
      <vt:lpstr>What falls away</vt:lpstr>
      <vt:lpstr>What falls away</vt:lpstr>
      <vt:lpstr>Co-financing of commodities</vt:lpstr>
      <vt:lpstr>16-18 years of building healthy markets</vt:lpstr>
      <vt:lpstr>West and Central Africa</vt:lpstr>
      <vt:lpstr>East Europe and Central Asia</vt:lpstr>
      <vt:lpstr>16-18 years of building healthy markets</vt:lpstr>
      <vt:lpstr>What the Global Fund should do</vt:lpstr>
      <vt:lpstr>What governments need to do</vt:lpstr>
      <vt:lpstr>PowerPoint Presentation</vt:lpstr>
      <vt:lpstr>Summary</vt:lpstr>
      <vt:lpstr>Thank you</vt:lpstr>
      <vt:lpstr>Mozambique </vt:lpstr>
      <vt:lpstr>Constrained Global Fund allocations </vt:lpstr>
      <vt:lpstr>GF policy on accelerated government co-financing of commodities</vt:lpstr>
      <vt:lpstr>West and Central Africa funding gap</vt:lpstr>
      <vt:lpstr>Who will pay the price of premature transitions– the patients? </vt:lpstr>
    </vt:vector>
  </TitlesOfParts>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Recent trends in prices of antiretrovirals and diagnostics</dc:title>
  <dc:creator>Sharonann Lynch</dc:creator>
  <cp:lastModifiedBy>Sharonann Lynch</cp:lastModifiedBy>
  <cp:revision>493</cp:revision>
  <dcterms:created xsi:type="dcterms:W3CDTF">2016-07-20T12:42:47Z</dcterms:created>
  <dcterms:modified xsi:type="dcterms:W3CDTF">2018-07-26T16:05:25Z</dcterms:modified>
</cp:coreProperties>
</file>